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7"/>
  </p:notesMasterIdLst>
  <p:sldIdLst>
    <p:sldId id="256" r:id="rId2"/>
    <p:sldId id="257" r:id="rId3"/>
    <p:sldId id="259" r:id="rId4"/>
    <p:sldId id="258" r:id="rId5"/>
    <p:sldId id="262" r:id="rId6"/>
    <p:sldId id="261" r:id="rId7"/>
    <p:sldId id="282" r:id="rId8"/>
    <p:sldId id="268" r:id="rId9"/>
    <p:sldId id="278" r:id="rId10"/>
    <p:sldId id="275" r:id="rId11"/>
    <p:sldId id="283" r:id="rId12"/>
    <p:sldId id="279" r:id="rId13"/>
    <p:sldId id="284" r:id="rId14"/>
    <p:sldId id="270" r:id="rId15"/>
    <p:sldId id="280" r:id="rId16"/>
    <p:sldId id="263" r:id="rId17"/>
    <p:sldId id="264" r:id="rId18"/>
    <p:sldId id="277" r:id="rId19"/>
    <p:sldId id="281" r:id="rId20"/>
    <p:sldId id="272" r:id="rId21"/>
    <p:sldId id="265" r:id="rId22"/>
    <p:sldId id="267" r:id="rId23"/>
    <p:sldId id="274" r:id="rId24"/>
    <p:sldId id="273"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961" autoAdjust="0"/>
  </p:normalViewPr>
  <p:slideViewPr>
    <p:cSldViewPr snapToGrid="0">
      <p:cViewPr varScale="1">
        <p:scale>
          <a:sx n="100" d="100"/>
          <a:sy n="100"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1/21/2026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CEE70-112D-B2DC-3996-23005CD0F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D091C-88F3-6411-32DF-AE997E8191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E0E3012-8B7D-FD26-93BE-08C8E6A300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84102-5E2B-6BA1-AC53-A63271551375}"/>
              </a:ext>
            </a:extLst>
          </p:cNvPr>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55154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8</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1/21/2026 3:12:07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1/21/2026 3:12:08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1/21/2026 3:12:08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1/21/2026 3:12:08 PM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1/21/2026 3:12:08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1/21/2026 3:12:08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1/21/2026 3:12:08 PM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1/21/2026 3:12:08 PM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1/21/2026 3:12:08 PM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1/21/2026 3:12:08 PM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1/21/2026 3:12:08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1/21/2026 3:12:07 PM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1/21/2026 3:12:07 PM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1/21/2026 3:12:08 PM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10</a:t>
            </a:fld>
            <a:endParaRPr lang="en-US" dirty="0"/>
          </a:p>
        </p:txBody>
      </p:sp>
      <p:sp>
        <p:nvSpPr>
          <p:cNvPr id="12" name="TextBox 11">
            <a:extLst>
              <a:ext uri="{FF2B5EF4-FFF2-40B4-BE49-F238E27FC236}">
                <a16:creationId xmlns:a16="http://schemas.microsoft.com/office/drawing/2014/main" id="{5B5DF7BB-6B31-8B2B-0270-A13E431FDBD0}"/>
              </a:ext>
            </a:extLst>
          </p:cNvPr>
          <p:cNvSpPr txBox="1"/>
          <p:nvPr/>
        </p:nvSpPr>
        <p:spPr>
          <a:xfrm>
            <a:off x="259517" y="951722"/>
            <a:ext cx="3799299" cy="2031325"/>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Debug onboard trong Vivado:</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Debug onboard là cách quan sát tín hiệu </a:t>
            </a:r>
            <a:r>
              <a:rPr lang="vi-VN" b="1" dirty="0">
                <a:latin typeface="Calibri" panose="020F0502020204030204" pitchFamily="34" charset="0"/>
                <a:ea typeface="Calibri" panose="020F0502020204030204" pitchFamily="34" charset="0"/>
                <a:cs typeface="Calibri" panose="020F0502020204030204" pitchFamily="34" charset="0"/>
              </a:rPr>
              <a:t>trực tiếp trên FPGA</a:t>
            </a:r>
            <a:r>
              <a:rPr lang="vi-VN" dirty="0">
                <a:latin typeface="Calibri" panose="020F0502020204030204" pitchFamily="34" charset="0"/>
                <a:ea typeface="Calibri" panose="020F0502020204030204" pitchFamily="34" charset="0"/>
                <a:cs typeface="Calibri" panose="020F0502020204030204" pitchFamily="34" charset="0"/>
              </a:rPr>
              <a:t> bằng các IP như ILA/VIO mà không cần xuất ra chân ngoài. Nó giúp xem waveform nội bộ theo thời gian thực khi mạch đang chạy.</a:t>
            </a:r>
          </a:p>
        </p:txBody>
      </p:sp>
      <p:pic>
        <p:nvPicPr>
          <p:cNvPr id="23" name="Picture 22">
            <a:extLst>
              <a:ext uri="{FF2B5EF4-FFF2-40B4-BE49-F238E27FC236}">
                <a16:creationId xmlns:a16="http://schemas.microsoft.com/office/drawing/2014/main" id="{FF69C855-DE97-85E7-FAEB-84DC3275BDB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317" r="14317"/>
          <a:stretch>
            <a:fillRect/>
          </a:stretch>
        </p:blipFill>
        <p:spPr>
          <a:xfrm>
            <a:off x="7141029" y="3254066"/>
            <a:ext cx="3010677" cy="3010677"/>
          </a:xfrm>
          <a:prstGeom prst="rect">
            <a:avLst/>
          </a:prstGeom>
        </p:spPr>
      </p:pic>
      <p:pic>
        <p:nvPicPr>
          <p:cNvPr id="19" name="Picture 18">
            <a:extLst>
              <a:ext uri="{FF2B5EF4-FFF2-40B4-BE49-F238E27FC236}">
                <a16:creationId xmlns:a16="http://schemas.microsoft.com/office/drawing/2014/main" id="{125EB1D1-451C-D4ED-B3E0-BD0B9A062F2E}"/>
              </a:ext>
            </a:extLst>
          </p:cNvPr>
          <p:cNvPicPr>
            <a:picLocks noChangeAspect="1"/>
          </p:cNvPicPr>
          <p:nvPr/>
        </p:nvPicPr>
        <p:blipFill>
          <a:blip r:embed="rId3"/>
          <a:stretch>
            <a:fillRect/>
          </a:stretch>
        </p:blipFill>
        <p:spPr>
          <a:xfrm>
            <a:off x="5032311" y="951722"/>
            <a:ext cx="6399962" cy="3629608"/>
          </a:xfrm>
          <a:prstGeom prst="rect">
            <a:avLst/>
          </a:prstGeom>
        </p:spPr>
      </p:pic>
      <p:sp>
        <p:nvSpPr>
          <p:cNvPr id="24" name="Rectangle 23">
            <a:extLst>
              <a:ext uri="{FF2B5EF4-FFF2-40B4-BE49-F238E27FC236}">
                <a16:creationId xmlns:a16="http://schemas.microsoft.com/office/drawing/2014/main" id="{EFB9B608-14BC-8108-E4EA-4C9F2C5491B1}"/>
              </a:ext>
            </a:extLst>
          </p:cNvPr>
          <p:cNvSpPr/>
          <p:nvPr/>
        </p:nvSpPr>
        <p:spPr>
          <a:xfrm>
            <a:off x="7912359" y="1707502"/>
            <a:ext cx="410547" cy="4627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DEDD58D-E160-9704-A702-E19DEEAB9CA6}"/>
              </a:ext>
            </a:extLst>
          </p:cNvPr>
          <p:cNvPicPr>
            <a:picLocks noChangeAspect="1"/>
          </p:cNvPicPr>
          <p:nvPr/>
        </p:nvPicPr>
        <p:blipFill>
          <a:blip r:embed="rId4"/>
          <a:stretch>
            <a:fillRect/>
          </a:stretch>
        </p:blipFill>
        <p:spPr>
          <a:xfrm>
            <a:off x="167300" y="3178089"/>
            <a:ext cx="4635692" cy="2833223"/>
          </a:xfrm>
          <a:prstGeom prst="rect">
            <a:avLst/>
          </a:prstGeom>
        </p:spPr>
      </p:pic>
    </p:spTree>
    <p:extLst>
      <p:ext uri="{BB962C8B-B14F-4D97-AF65-F5344CB8AC3E}">
        <p14:creationId xmlns:p14="http://schemas.microsoft.com/office/powerpoint/2010/main" val="21863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5625-5D4E-C850-B271-AD9F7A60A91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85C6D7E-BD4D-9A5E-FC21-0C9173D4FBE1}"/>
              </a:ext>
            </a:extLst>
          </p:cNvPr>
          <p:cNvGraphicFramePr>
            <a:graphicFrameLocks noGrp="1"/>
          </p:cNvGraphicFramePr>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giá </a:t>
                      </a:r>
                      <a:r>
                        <a:rPr lang="en-US" dirty="0" err="1"/>
                        <a:t>trị</a:t>
                      </a:r>
                      <a:r>
                        <a:rPr lang="en-US" dirty="0"/>
                        <a:t> </a:t>
                      </a:r>
                      <a:r>
                        <a:rPr lang="en-US" dirty="0" err="1"/>
                        <a:t>nhiệt</a:t>
                      </a:r>
                      <a:r>
                        <a:rPr lang="en-US" dirty="0"/>
                        <a:t> độ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Giá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nhiệt</a:t>
                      </a:r>
                      <a:r>
                        <a:rPr lang="en-US" dirty="0"/>
                        <a:t> độ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a:t>độ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độ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giá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B39A8EBF-2DBE-3C55-6820-3ED4CF83FCB6}"/>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5AE1BB0-4873-FC30-28C2-9A0FAE321BC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5B3C9D25-153C-953B-6EA9-0EDC37AD9136}"/>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độ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độ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5" name="Date Placeholder 4">
            <a:extLst>
              <a:ext uri="{FF2B5EF4-FFF2-40B4-BE49-F238E27FC236}">
                <a16:creationId xmlns:a16="http://schemas.microsoft.com/office/drawing/2014/main" id="{2C444E00-A1AD-5789-0B73-40293DD144C5}"/>
              </a:ext>
            </a:extLst>
          </p:cNvPr>
          <p:cNvSpPr>
            <a:spLocks noGrp="1"/>
          </p:cNvSpPr>
          <p:nvPr>
            <p:ph type="dt" sz="half" idx="10"/>
          </p:nvPr>
        </p:nvSpPr>
        <p:spPr/>
        <p:txBody>
          <a:bodyPr/>
          <a:lstStyle/>
          <a:p>
            <a:fld id="{4A14D6B7-1A99-4A8B-977E-3CE65EC2EE5E}" type="datetime9">
              <a:rPr lang="en-US" smtClean="0"/>
              <a:t>1/21/2026 3:12:08 PM</a:t>
            </a:fld>
            <a:endParaRPr lang="en-US"/>
          </a:p>
        </p:txBody>
      </p:sp>
      <p:sp>
        <p:nvSpPr>
          <p:cNvPr id="6" name="Footer Placeholder 5">
            <a:extLst>
              <a:ext uri="{FF2B5EF4-FFF2-40B4-BE49-F238E27FC236}">
                <a16:creationId xmlns:a16="http://schemas.microsoft.com/office/drawing/2014/main" id="{BFA3CA42-E23E-DC08-2E65-FF8DA5E784B1}"/>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C711E36E-5FEB-4618-6D83-1674A4F791DE}"/>
              </a:ext>
            </a:extLst>
          </p:cNvPr>
          <p:cNvSpPr>
            <a:spLocks noGrp="1"/>
          </p:cNvSpPr>
          <p:nvPr>
            <p:ph type="sldNum" sz="quarter" idx="12"/>
          </p:nvPr>
        </p:nvSpPr>
        <p:spPr/>
        <p:txBody>
          <a:bodyPr/>
          <a:lstStyle/>
          <a:p>
            <a:fld id="{81097CE2-82D9-4ED5-9F0C-F9C654B904AA}" type="slidenum">
              <a:rPr lang="en-US" smtClean="0"/>
              <a:t>11</a:t>
            </a:fld>
            <a:endParaRPr lang="en-US" dirty="0"/>
          </a:p>
        </p:txBody>
      </p:sp>
      <p:pic>
        <p:nvPicPr>
          <p:cNvPr id="11" name="Picture 10">
            <a:extLst>
              <a:ext uri="{FF2B5EF4-FFF2-40B4-BE49-F238E27FC236}">
                <a16:creationId xmlns:a16="http://schemas.microsoft.com/office/drawing/2014/main" id="{1C286255-0AA9-C3BC-7D60-98E2505781AB}"/>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7E7573F9-0BFD-4CB9-D209-743F50108C95}"/>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B7EE5857-E301-CAF3-740A-47A18B9E8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8AA75C3-9974-18FA-CF3F-AAC1961DEB9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9A7A1ED1-29B9-25DD-F549-7B42079327A5}"/>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C0B38EEA-13A3-55C6-6C8B-4BEB10A04672}"/>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độ ADT7420</a:t>
            </a:r>
          </a:p>
        </p:txBody>
      </p:sp>
    </p:spTree>
    <p:extLst>
      <p:ext uri="{BB962C8B-B14F-4D97-AF65-F5344CB8AC3E}">
        <p14:creationId xmlns:p14="http://schemas.microsoft.com/office/powerpoint/2010/main" val="82301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11619598" cy="702303"/>
          </a:xfrm>
        </p:spPr>
        <p:txBody>
          <a:bodyPr>
            <a:normAutofit fontScale="90000"/>
          </a:bodyPr>
          <a:lstStyle/>
          <a:p>
            <a:r>
              <a:rPr lang="en-US" sz="3600" b="1" dirty="0"/>
              <a:t>2.2 Hiển </a:t>
            </a:r>
            <a:r>
              <a:rPr lang="en-US" sz="3600" b="1" dirty="0" err="1"/>
              <a:t>thị</a:t>
            </a:r>
            <a:r>
              <a:rPr lang="en-US" sz="3600" b="1" dirty="0"/>
              <a:t> </a:t>
            </a:r>
            <a:r>
              <a:rPr lang="en-US" sz="3600" b="1" dirty="0" err="1"/>
              <a:t>nhiệt</a:t>
            </a:r>
            <a:r>
              <a:rPr lang="en-US" sz="3600" b="1" dirty="0"/>
              <a:t> độ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ADT7420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I2C</a:t>
            </a:r>
            <a:endParaRPr lang="en-US" sz="3600"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1/21/2026 3:12:08 PM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234632149"/>
              </p:ext>
            </p:extLst>
          </p:nvPr>
        </p:nvGraphicFramePr>
        <p:xfrm>
          <a:off x="710665" y="897466"/>
          <a:ext cx="10770669" cy="5367459"/>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I2C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Debug </a:t>
                      </a:r>
                      <a:r>
                        <a:rPr lang="en-US" sz="1400" dirty="0" err="1">
                          <a:latin typeface="Arial" panose="020B0604020202020204" pitchFamily="34" charset="0"/>
                          <a:cs typeface="Arial" panose="020B0604020202020204" pitchFamily="34" charset="0"/>
                        </a:rPr>
                        <a:t>trực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 để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mềm</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Dành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xuống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lâu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thấp</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00070856"/>
                  </a:ext>
                </a:extLst>
              </a:tr>
              <a:tr h="950503">
                <a:tc>
                  <a:txBody>
                    <a:bodyPr/>
                    <a:lstStyle/>
                    <a:p>
                      <a:pPr algn="ct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1 Project </a:t>
                      </a:r>
                      <a:r>
                        <a:rPr lang="en-US" sz="1400" dirty="0" err="1">
                          <a:latin typeface="Arial" panose="020B0604020202020204" pitchFamily="34" charset="0"/>
                          <a:cs typeface="Arial" panose="020B0604020202020204" pitchFamily="34" charset="0"/>
                        </a:rPr>
                        <a:t>nào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3">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100 </a:t>
                      </a:r>
                      <a:r>
                        <a:rPr lang="en-US" sz="1400" dirty="0" err="1">
                          <a:latin typeface="Arial" panose="020B0604020202020204" pitchFamily="34" charset="0"/>
                          <a:cs typeface="Arial" panose="020B0604020202020204" pitchFamily="34" charset="0"/>
                        </a:rPr>
                        <a:t>rồi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phẩy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biệt</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module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hơi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8373836"/>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Gọi</a:t>
                      </a:r>
                      <a:r>
                        <a:rPr lang="en-US" sz="1400" dirty="0">
                          <a:latin typeface="Arial" panose="020B0604020202020204" pitchFamily="34" charset="0"/>
                          <a:cs typeface="Arial" panose="020B0604020202020204" pitchFamily="34" charset="0"/>
                        </a:rPr>
                        <a:t> IP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94975574"/>
                  </a:ext>
                </a:extLst>
              </a:tr>
            </a:tbl>
          </a:graphicData>
        </a:graphic>
      </p:graphicFrame>
    </p:spTree>
    <p:extLst>
      <p:ext uri="{BB962C8B-B14F-4D97-AF65-F5344CB8AC3E}">
        <p14:creationId xmlns:p14="http://schemas.microsoft.com/office/powerpoint/2010/main" val="14635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A4D4A-23D6-8D65-809F-B64D7C93B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DD9B9-80F3-8048-436C-0026E165F1A6}"/>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6" name="Date Placeholder 5">
            <a:extLst>
              <a:ext uri="{FF2B5EF4-FFF2-40B4-BE49-F238E27FC236}">
                <a16:creationId xmlns:a16="http://schemas.microsoft.com/office/drawing/2014/main" id="{0E65D8EB-8CDC-8DB9-C9C7-FD4F7EE9BA9D}"/>
              </a:ext>
            </a:extLst>
          </p:cNvPr>
          <p:cNvSpPr>
            <a:spLocks noGrp="1"/>
          </p:cNvSpPr>
          <p:nvPr>
            <p:ph type="dt" sz="half" idx="10"/>
          </p:nvPr>
        </p:nvSpPr>
        <p:spPr/>
        <p:txBody>
          <a:bodyPr/>
          <a:lstStyle/>
          <a:p>
            <a:fld id="{875DA4EC-24C5-451B-AA5E-754B72ECECB3}" type="datetime9">
              <a:rPr lang="en-US" smtClean="0"/>
              <a:t>1/21/2026 3:12:08 PM</a:t>
            </a:fld>
            <a:endParaRPr lang="en-US"/>
          </a:p>
        </p:txBody>
      </p:sp>
      <p:sp>
        <p:nvSpPr>
          <p:cNvPr id="8" name="Footer Placeholder 7">
            <a:extLst>
              <a:ext uri="{FF2B5EF4-FFF2-40B4-BE49-F238E27FC236}">
                <a16:creationId xmlns:a16="http://schemas.microsoft.com/office/drawing/2014/main" id="{265CE416-DF74-6B4F-E0E8-4EA5F606591A}"/>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84F27E4C-A684-5B4F-0F92-A06D11E58861}"/>
              </a:ext>
            </a:extLst>
          </p:cNvPr>
          <p:cNvSpPr>
            <a:spLocks noGrp="1"/>
          </p:cNvSpPr>
          <p:nvPr>
            <p:ph type="sldNum" sz="quarter" idx="12"/>
          </p:nvPr>
        </p:nvSpPr>
        <p:spPr/>
        <p:txBody>
          <a:bodyPr/>
          <a:lstStyle/>
          <a:p>
            <a:fld id="{81097CE2-82D9-4ED5-9F0C-F9C654B904AA}" type="slidenum">
              <a:rPr lang="en-US" smtClean="0"/>
              <a:t>13</a:t>
            </a:fld>
            <a:endParaRPr lang="en-US" dirty="0"/>
          </a:p>
        </p:txBody>
      </p:sp>
      <p:sp>
        <p:nvSpPr>
          <p:cNvPr id="20" name="TextBox 19">
            <a:extLst>
              <a:ext uri="{FF2B5EF4-FFF2-40B4-BE49-F238E27FC236}">
                <a16:creationId xmlns:a16="http://schemas.microsoft.com/office/drawing/2014/main" id="{A4A27386-0E46-DCA0-3D3E-94953E1EAF23}"/>
              </a:ext>
            </a:extLst>
          </p:cNvPr>
          <p:cNvSpPr txBox="1"/>
          <p:nvPr/>
        </p:nvSpPr>
        <p:spPr>
          <a:xfrm>
            <a:off x="435769" y="1390561"/>
            <a:ext cx="4002881" cy="1754326"/>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Bảng LUT (Look-Up Table):</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LUT là bảng tra dùng trong FPGA để </a:t>
            </a:r>
            <a:r>
              <a:rPr lang="vi-VN" b="1" dirty="0">
                <a:latin typeface="Calibri" panose="020F0502020204030204" pitchFamily="34" charset="0"/>
                <a:ea typeface="Calibri" panose="020F0502020204030204" pitchFamily="34" charset="0"/>
                <a:cs typeface="Calibri" panose="020F0502020204030204" pitchFamily="34" charset="0"/>
              </a:rPr>
              <a:t>thực hiện logic tổ hợp</a:t>
            </a:r>
            <a:r>
              <a:rPr lang="vi-VN" dirty="0">
                <a:latin typeface="Calibri" panose="020F0502020204030204" pitchFamily="34" charset="0"/>
                <a:ea typeface="Calibri" panose="020F0502020204030204" pitchFamily="34" charset="0"/>
                <a:cs typeface="Calibri" panose="020F0502020204030204" pitchFamily="34" charset="0"/>
              </a:rPr>
              <a:t> bằng cách ánh xạ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cứu</a:t>
            </a:r>
            <a:r>
              <a:rPr lang="en-US" dirty="0">
                <a:latin typeface="Calibri" panose="020F0502020204030204" pitchFamily="34" charset="0"/>
                <a:ea typeface="Calibri" panose="020F0502020204030204" pitchFamily="34" charset="0"/>
                <a:cs typeface="Calibri" panose="020F0502020204030204" pitchFamily="34" charset="0"/>
              </a:rPr>
              <a:t>)</a:t>
            </a:r>
            <a:r>
              <a:rPr lang="vi-VN" dirty="0">
                <a:latin typeface="Calibri" panose="020F0502020204030204" pitchFamily="34" charset="0"/>
                <a:ea typeface="Calibri" panose="020F0502020204030204" pitchFamily="34" charset="0"/>
                <a:cs typeface="Calibri" panose="020F0502020204030204" pitchFamily="34" charset="0"/>
              </a:rPr>
              <a:t> đầu vào → đầu ra đã định nghĩa sẵn. Mọi cổng logic (AND, OR, XOR…) đều được xây từ LUT.</a:t>
            </a:r>
          </a:p>
        </p:txBody>
      </p:sp>
      <p:pic>
        <p:nvPicPr>
          <p:cNvPr id="3074" name="Picture 2" descr="Overview of Lookup Tables (LUT) in FPGA Design - HardwareBee">
            <a:extLst>
              <a:ext uri="{FF2B5EF4-FFF2-40B4-BE49-F238E27FC236}">
                <a16:creationId xmlns:a16="http://schemas.microsoft.com/office/drawing/2014/main" id="{73D989E4-DACB-0A9E-B266-7B8D59E4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 y="3591699"/>
            <a:ext cx="4986337" cy="24026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Table 31">
            <a:extLst>
              <a:ext uri="{FF2B5EF4-FFF2-40B4-BE49-F238E27FC236}">
                <a16:creationId xmlns:a16="http://schemas.microsoft.com/office/drawing/2014/main" id="{5C0D808B-AB85-0ECF-E599-497387969AF2}"/>
              </a:ext>
            </a:extLst>
          </p:cNvPr>
          <p:cNvGraphicFramePr>
            <a:graphicFrameLocks noGrp="1"/>
          </p:cNvGraphicFramePr>
          <p:nvPr>
            <p:extLst>
              <p:ext uri="{D42A27DB-BD31-4B8C-83A1-F6EECF244321}">
                <p14:modId xmlns:p14="http://schemas.microsoft.com/office/powerpoint/2010/main" val="1252263322"/>
              </p:ext>
            </p:extLst>
          </p:nvPr>
        </p:nvGraphicFramePr>
        <p:xfrm>
          <a:off x="5766588" y="1133207"/>
          <a:ext cx="5484801" cy="4023360"/>
        </p:xfrm>
        <a:graphic>
          <a:graphicData uri="http://schemas.openxmlformats.org/drawingml/2006/table">
            <a:tbl>
              <a:tblPr bandRow="1">
                <a:tableStyleId>{3C2FFA5D-87B4-456A-9821-1D502468CF0F}</a:tableStyleId>
              </a:tblPr>
              <a:tblGrid>
                <a:gridCol w="1828267">
                  <a:extLst>
                    <a:ext uri="{9D8B030D-6E8A-4147-A177-3AD203B41FA5}">
                      <a16:colId xmlns:a16="http://schemas.microsoft.com/office/drawing/2014/main" val="3875219319"/>
                    </a:ext>
                  </a:extLst>
                </a:gridCol>
                <a:gridCol w="1828267">
                  <a:extLst>
                    <a:ext uri="{9D8B030D-6E8A-4147-A177-3AD203B41FA5}">
                      <a16:colId xmlns:a16="http://schemas.microsoft.com/office/drawing/2014/main" val="3082192353"/>
                    </a:ext>
                  </a:extLst>
                </a:gridCol>
                <a:gridCol w="1828267">
                  <a:extLst>
                    <a:ext uri="{9D8B030D-6E8A-4147-A177-3AD203B41FA5}">
                      <a16:colId xmlns:a16="http://schemas.microsoft.com/office/drawing/2014/main" val="3441364853"/>
                    </a:ext>
                  </a:extLst>
                </a:gridCol>
              </a:tblGrid>
              <a:tr h="273873">
                <a:tc>
                  <a:txBody>
                    <a:bodyPr/>
                    <a:lstStyle/>
                    <a:p>
                      <a:pPr algn="ctr">
                        <a:buNone/>
                      </a:pPr>
                      <a:r>
                        <a:rPr lang="en-US" dirty="0" err="1"/>
                        <a:t>Góc</a:t>
                      </a:r>
                      <a:r>
                        <a:rPr lang="en-US" dirty="0"/>
                        <a:t> (°)</a:t>
                      </a:r>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thập</a:t>
                      </a:r>
                      <a:r>
                        <a:rPr lang="en-US" dirty="0"/>
                        <a:t> </a:t>
                      </a:r>
                      <a:r>
                        <a:rPr lang="en-US" dirty="0" err="1"/>
                        <a:t>phân</a:t>
                      </a:r>
                      <a:endParaRPr lang="en-US" dirty="0"/>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nhị</a:t>
                      </a:r>
                      <a:r>
                        <a:rPr lang="en-US" dirty="0"/>
                        <a:t> </a:t>
                      </a:r>
                      <a:r>
                        <a:rPr lang="en-US" dirty="0" err="1"/>
                        <a:t>phân</a:t>
                      </a:r>
                      <a:endParaRPr lang="en-US" dirty="0"/>
                    </a:p>
                  </a:txBody>
                  <a:tcPr anchor="ctr">
                    <a:solidFill>
                      <a:srgbClr val="FFFF00">
                        <a:alpha val="40000"/>
                      </a:srgbClr>
                    </a:solidFill>
                  </a:tcPr>
                </a:tc>
                <a:extLst>
                  <a:ext uri="{0D108BD9-81ED-4DB2-BD59-A6C34878D82A}">
                    <a16:rowId xmlns:a16="http://schemas.microsoft.com/office/drawing/2014/main" val="2373213073"/>
                  </a:ext>
                </a:extLst>
              </a:tr>
              <a:tr h="273873">
                <a:tc>
                  <a:txBody>
                    <a:bodyPr/>
                    <a:lstStyle/>
                    <a:p>
                      <a:pPr algn="ctr">
                        <a:buNone/>
                      </a:pPr>
                      <a:r>
                        <a:rPr lang="en-US" dirty="0"/>
                        <a:t>0°</a:t>
                      </a:r>
                    </a:p>
                  </a:txBody>
                  <a:tcPr anchor="ctr"/>
                </a:tc>
                <a:tc>
                  <a:txBody>
                    <a:bodyPr/>
                    <a:lstStyle/>
                    <a:p>
                      <a:pPr algn="ctr">
                        <a:buNone/>
                      </a:pPr>
                      <a:r>
                        <a:rPr lang="en-US" dirty="0"/>
                        <a:t>0</a:t>
                      </a:r>
                    </a:p>
                  </a:txBody>
                  <a:tcPr anchor="ctr"/>
                </a:tc>
                <a:tc>
                  <a:txBody>
                    <a:bodyPr/>
                    <a:lstStyle/>
                    <a:p>
                      <a:pPr algn="ctr">
                        <a:buNone/>
                      </a:pPr>
                      <a:r>
                        <a:rPr lang="en-US"/>
                        <a:t>00000000000</a:t>
                      </a:r>
                    </a:p>
                  </a:txBody>
                  <a:tcPr anchor="ctr"/>
                </a:tc>
                <a:extLst>
                  <a:ext uri="{0D108BD9-81ED-4DB2-BD59-A6C34878D82A}">
                    <a16:rowId xmlns:a16="http://schemas.microsoft.com/office/drawing/2014/main" val="105649352"/>
                  </a:ext>
                </a:extLst>
              </a:tr>
              <a:tr h="273873">
                <a:tc>
                  <a:txBody>
                    <a:bodyPr/>
                    <a:lstStyle/>
                    <a:p>
                      <a:pPr algn="ctr">
                        <a:buNone/>
                      </a:pPr>
                      <a:r>
                        <a:rPr lang="en-US" dirty="0"/>
                        <a:t>10°</a:t>
                      </a:r>
                    </a:p>
                  </a:txBody>
                  <a:tcPr anchor="ctr"/>
                </a:tc>
                <a:tc>
                  <a:txBody>
                    <a:bodyPr/>
                    <a:lstStyle/>
                    <a:p>
                      <a:pPr algn="ctr">
                        <a:buNone/>
                      </a:pPr>
                      <a:r>
                        <a:rPr lang="en-US" dirty="0"/>
                        <a:t>114</a:t>
                      </a:r>
                    </a:p>
                  </a:txBody>
                  <a:tcPr anchor="ctr"/>
                </a:tc>
                <a:tc>
                  <a:txBody>
                    <a:bodyPr/>
                    <a:lstStyle/>
                    <a:p>
                      <a:pPr algn="ctr">
                        <a:buNone/>
                      </a:pPr>
                      <a:r>
                        <a:rPr lang="en-US"/>
                        <a:t>00001110010</a:t>
                      </a:r>
                    </a:p>
                  </a:txBody>
                  <a:tcPr anchor="ctr"/>
                </a:tc>
                <a:extLst>
                  <a:ext uri="{0D108BD9-81ED-4DB2-BD59-A6C34878D82A}">
                    <a16:rowId xmlns:a16="http://schemas.microsoft.com/office/drawing/2014/main" val="1323295993"/>
                  </a:ext>
                </a:extLst>
              </a:tr>
              <a:tr h="273873">
                <a:tc>
                  <a:txBody>
                    <a:bodyPr/>
                    <a:lstStyle/>
                    <a:p>
                      <a:pPr algn="ctr">
                        <a:buNone/>
                      </a:pPr>
                      <a:r>
                        <a:rPr lang="en-US"/>
                        <a:t>20°</a:t>
                      </a:r>
                    </a:p>
                  </a:txBody>
                  <a:tcPr anchor="ctr"/>
                </a:tc>
                <a:tc>
                  <a:txBody>
                    <a:bodyPr/>
                    <a:lstStyle/>
                    <a:p>
                      <a:pPr algn="ctr">
                        <a:buNone/>
                      </a:pPr>
                      <a:r>
                        <a:rPr lang="en-US" dirty="0"/>
                        <a:t>228</a:t>
                      </a:r>
                    </a:p>
                  </a:txBody>
                  <a:tcPr anchor="ctr"/>
                </a:tc>
                <a:tc>
                  <a:txBody>
                    <a:bodyPr/>
                    <a:lstStyle/>
                    <a:p>
                      <a:pPr algn="ctr">
                        <a:buNone/>
                      </a:pPr>
                      <a:r>
                        <a:rPr lang="en-US" dirty="0"/>
                        <a:t>00011100100</a:t>
                      </a:r>
                    </a:p>
                  </a:txBody>
                  <a:tcPr anchor="ctr"/>
                </a:tc>
                <a:extLst>
                  <a:ext uri="{0D108BD9-81ED-4DB2-BD59-A6C34878D82A}">
                    <a16:rowId xmlns:a16="http://schemas.microsoft.com/office/drawing/2014/main" val="1808647483"/>
                  </a:ext>
                </a:extLst>
              </a:tr>
              <a:tr h="273873">
                <a:tc>
                  <a:txBody>
                    <a:bodyPr/>
                    <a:lstStyle/>
                    <a:p>
                      <a:pPr algn="ctr">
                        <a:buNone/>
                      </a:pPr>
                      <a:r>
                        <a:rPr lang="en-US" dirty="0"/>
                        <a:t>30°</a:t>
                      </a:r>
                    </a:p>
                  </a:txBody>
                  <a:tcPr anchor="ctr"/>
                </a:tc>
                <a:tc>
                  <a:txBody>
                    <a:bodyPr/>
                    <a:lstStyle/>
                    <a:p>
                      <a:pPr algn="ctr">
                        <a:buNone/>
                      </a:pPr>
                      <a:r>
                        <a:rPr lang="en-US" dirty="0"/>
                        <a:t>341</a:t>
                      </a:r>
                    </a:p>
                  </a:txBody>
                  <a:tcPr anchor="ctr"/>
                </a:tc>
                <a:tc>
                  <a:txBody>
                    <a:bodyPr/>
                    <a:lstStyle/>
                    <a:p>
                      <a:pPr algn="ctr">
                        <a:buNone/>
                      </a:pPr>
                      <a:r>
                        <a:rPr lang="en-US" dirty="0"/>
                        <a:t>00101010101</a:t>
                      </a:r>
                    </a:p>
                  </a:txBody>
                  <a:tcPr anchor="ctr"/>
                </a:tc>
                <a:extLst>
                  <a:ext uri="{0D108BD9-81ED-4DB2-BD59-A6C34878D82A}">
                    <a16:rowId xmlns:a16="http://schemas.microsoft.com/office/drawing/2014/main" val="1986074690"/>
                  </a:ext>
                </a:extLst>
              </a:tr>
              <a:tr h="273873">
                <a:tc>
                  <a:txBody>
                    <a:bodyPr/>
                    <a:lstStyle/>
                    <a:p>
                      <a:pPr algn="ctr">
                        <a:buNone/>
                      </a:pPr>
                      <a:r>
                        <a:rPr lang="en-US"/>
                        <a:t>40°</a:t>
                      </a:r>
                    </a:p>
                  </a:txBody>
                  <a:tcPr anchor="ctr"/>
                </a:tc>
                <a:tc>
                  <a:txBody>
                    <a:bodyPr/>
                    <a:lstStyle/>
                    <a:p>
                      <a:pPr algn="ctr">
                        <a:buNone/>
                      </a:pPr>
                      <a:r>
                        <a:rPr lang="en-US" dirty="0"/>
                        <a:t>455</a:t>
                      </a:r>
                    </a:p>
                  </a:txBody>
                  <a:tcPr anchor="ctr"/>
                </a:tc>
                <a:tc>
                  <a:txBody>
                    <a:bodyPr/>
                    <a:lstStyle/>
                    <a:p>
                      <a:pPr algn="ctr">
                        <a:buNone/>
                      </a:pPr>
                      <a:r>
                        <a:rPr lang="en-US" dirty="0"/>
                        <a:t>00111000111</a:t>
                      </a:r>
                    </a:p>
                  </a:txBody>
                  <a:tcPr anchor="ctr"/>
                </a:tc>
                <a:extLst>
                  <a:ext uri="{0D108BD9-81ED-4DB2-BD59-A6C34878D82A}">
                    <a16:rowId xmlns:a16="http://schemas.microsoft.com/office/drawing/2014/main" val="1308253167"/>
                  </a:ext>
                </a:extLst>
              </a:tr>
              <a:tr h="273873">
                <a:tc>
                  <a:txBody>
                    <a:bodyPr/>
                    <a:lstStyle/>
                    <a:p>
                      <a:pPr algn="ctr">
                        <a:buNone/>
                      </a:pPr>
                      <a:r>
                        <a:rPr lang="en-US"/>
                        <a:t>50°</a:t>
                      </a:r>
                    </a:p>
                  </a:txBody>
                  <a:tcPr anchor="ctr"/>
                </a:tc>
                <a:tc>
                  <a:txBody>
                    <a:bodyPr/>
                    <a:lstStyle/>
                    <a:p>
                      <a:pPr algn="ctr">
                        <a:buNone/>
                      </a:pPr>
                      <a:r>
                        <a:rPr lang="en-US" dirty="0"/>
                        <a:t>569</a:t>
                      </a:r>
                    </a:p>
                  </a:txBody>
                  <a:tcPr anchor="ctr"/>
                </a:tc>
                <a:tc>
                  <a:txBody>
                    <a:bodyPr/>
                    <a:lstStyle/>
                    <a:p>
                      <a:pPr algn="ctr">
                        <a:buNone/>
                      </a:pPr>
                      <a:r>
                        <a:rPr lang="en-US" dirty="0"/>
                        <a:t>01000111001</a:t>
                      </a:r>
                    </a:p>
                  </a:txBody>
                  <a:tcPr anchor="ctr"/>
                </a:tc>
                <a:extLst>
                  <a:ext uri="{0D108BD9-81ED-4DB2-BD59-A6C34878D82A}">
                    <a16:rowId xmlns:a16="http://schemas.microsoft.com/office/drawing/2014/main" val="3472805762"/>
                  </a:ext>
                </a:extLst>
              </a:tr>
              <a:tr h="273873">
                <a:tc>
                  <a:txBody>
                    <a:bodyPr/>
                    <a:lstStyle/>
                    <a:p>
                      <a:pPr algn="ctr">
                        <a:buNone/>
                      </a:pPr>
                      <a:r>
                        <a:rPr lang="en-US"/>
                        <a:t>60°</a:t>
                      </a:r>
                    </a:p>
                  </a:txBody>
                  <a:tcPr anchor="ctr"/>
                </a:tc>
                <a:tc>
                  <a:txBody>
                    <a:bodyPr/>
                    <a:lstStyle/>
                    <a:p>
                      <a:pPr algn="ctr">
                        <a:buNone/>
                      </a:pPr>
                      <a:r>
                        <a:rPr lang="en-US" dirty="0"/>
                        <a:t>683</a:t>
                      </a:r>
                    </a:p>
                  </a:txBody>
                  <a:tcPr anchor="ctr"/>
                </a:tc>
                <a:tc>
                  <a:txBody>
                    <a:bodyPr/>
                    <a:lstStyle/>
                    <a:p>
                      <a:pPr algn="ctr">
                        <a:buNone/>
                      </a:pPr>
                      <a:r>
                        <a:rPr lang="en-US" dirty="0"/>
                        <a:t>01010101011</a:t>
                      </a:r>
                    </a:p>
                  </a:txBody>
                  <a:tcPr anchor="ctr"/>
                </a:tc>
                <a:extLst>
                  <a:ext uri="{0D108BD9-81ED-4DB2-BD59-A6C34878D82A}">
                    <a16:rowId xmlns:a16="http://schemas.microsoft.com/office/drawing/2014/main" val="2473240279"/>
                  </a:ext>
                </a:extLst>
              </a:tr>
              <a:tr h="273873">
                <a:tc>
                  <a:txBody>
                    <a:bodyPr/>
                    <a:lstStyle/>
                    <a:p>
                      <a:pPr algn="ctr">
                        <a:buNone/>
                      </a:pPr>
                      <a:r>
                        <a:rPr lang="en-US"/>
                        <a:t>70°</a:t>
                      </a:r>
                    </a:p>
                  </a:txBody>
                  <a:tcPr anchor="ctr"/>
                </a:tc>
                <a:tc>
                  <a:txBody>
                    <a:bodyPr/>
                    <a:lstStyle/>
                    <a:p>
                      <a:pPr algn="ctr">
                        <a:buNone/>
                      </a:pPr>
                      <a:r>
                        <a:rPr lang="en-US"/>
                        <a:t>797</a:t>
                      </a:r>
                    </a:p>
                  </a:txBody>
                  <a:tcPr anchor="ctr"/>
                </a:tc>
                <a:tc>
                  <a:txBody>
                    <a:bodyPr/>
                    <a:lstStyle/>
                    <a:p>
                      <a:pPr algn="ctr">
                        <a:buNone/>
                      </a:pPr>
                      <a:r>
                        <a:rPr lang="en-US" dirty="0"/>
                        <a:t>01100011101</a:t>
                      </a:r>
                    </a:p>
                  </a:txBody>
                  <a:tcPr anchor="ctr"/>
                </a:tc>
                <a:extLst>
                  <a:ext uri="{0D108BD9-81ED-4DB2-BD59-A6C34878D82A}">
                    <a16:rowId xmlns:a16="http://schemas.microsoft.com/office/drawing/2014/main" val="581095065"/>
                  </a:ext>
                </a:extLst>
              </a:tr>
              <a:tr h="273873">
                <a:tc>
                  <a:txBody>
                    <a:bodyPr/>
                    <a:lstStyle/>
                    <a:p>
                      <a:pPr algn="ctr">
                        <a:buNone/>
                      </a:pPr>
                      <a:r>
                        <a:rPr lang="en-US"/>
                        <a:t>80°</a:t>
                      </a:r>
                    </a:p>
                  </a:txBody>
                  <a:tcPr anchor="ctr"/>
                </a:tc>
                <a:tc>
                  <a:txBody>
                    <a:bodyPr/>
                    <a:lstStyle/>
                    <a:p>
                      <a:pPr algn="ctr">
                        <a:buNone/>
                      </a:pPr>
                      <a:r>
                        <a:rPr lang="en-US"/>
                        <a:t>910</a:t>
                      </a:r>
                    </a:p>
                  </a:txBody>
                  <a:tcPr anchor="ctr"/>
                </a:tc>
                <a:tc>
                  <a:txBody>
                    <a:bodyPr/>
                    <a:lstStyle/>
                    <a:p>
                      <a:pPr algn="ctr">
                        <a:buNone/>
                      </a:pPr>
                      <a:r>
                        <a:rPr lang="en-US" dirty="0"/>
                        <a:t>01110001110</a:t>
                      </a:r>
                    </a:p>
                  </a:txBody>
                  <a:tcPr anchor="ctr"/>
                </a:tc>
                <a:extLst>
                  <a:ext uri="{0D108BD9-81ED-4DB2-BD59-A6C34878D82A}">
                    <a16:rowId xmlns:a16="http://schemas.microsoft.com/office/drawing/2014/main" val="3659922584"/>
                  </a:ext>
                </a:extLst>
              </a:tr>
              <a:tr h="273873">
                <a:tc>
                  <a:txBody>
                    <a:bodyPr/>
                    <a:lstStyle/>
                    <a:p>
                      <a:pPr algn="ctr">
                        <a:buNone/>
                      </a:pPr>
                      <a:r>
                        <a:rPr lang="en-US"/>
                        <a:t>90°</a:t>
                      </a:r>
                    </a:p>
                  </a:txBody>
                  <a:tcPr anchor="ctr"/>
                </a:tc>
                <a:tc>
                  <a:txBody>
                    <a:bodyPr/>
                    <a:lstStyle/>
                    <a:p>
                      <a:pPr algn="ctr">
                        <a:buNone/>
                      </a:pPr>
                      <a:r>
                        <a:rPr lang="en-US"/>
                        <a:t>1024</a:t>
                      </a:r>
                    </a:p>
                  </a:txBody>
                  <a:tcPr anchor="ctr"/>
                </a:tc>
                <a:tc>
                  <a:txBody>
                    <a:bodyPr/>
                    <a:lstStyle/>
                    <a:p>
                      <a:pPr algn="ctr">
                        <a:buNone/>
                      </a:pPr>
                      <a:r>
                        <a:rPr lang="en-US" dirty="0"/>
                        <a:t>10000000000</a:t>
                      </a:r>
                    </a:p>
                  </a:txBody>
                  <a:tcPr anchor="ctr"/>
                </a:tc>
                <a:extLst>
                  <a:ext uri="{0D108BD9-81ED-4DB2-BD59-A6C34878D82A}">
                    <a16:rowId xmlns:a16="http://schemas.microsoft.com/office/drawing/2014/main" val="3925205731"/>
                  </a:ext>
                </a:extLst>
              </a:tr>
            </a:tbl>
          </a:graphicData>
        </a:graphic>
      </p:graphicFrame>
    </p:spTree>
    <p:extLst>
      <p:ext uri="{BB962C8B-B14F-4D97-AF65-F5344CB8AC3E}">
        <p14:creationId xmlns:p14="http://schemas.microsoft.com/office/powerpoint/2010/main" val="193487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37967192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470707"/>
                  </a:ext>
                </a:extLst>
              </a:tr>
              <a:tr h="4081549">
                <a:tc>
                  <a:txBody>
                    <a:bodyPr/>
                    <a:lstStyle/>
                    <a:p>
                      <a:pPr algn="ctr"/>
                      <a:r>
                        <a:rPr lang="en-US" dirty="0">
                          <a:latin typeface="Arial" panose="020B0604020202020204" pitchFamily="34" charset="0"/>
                        </a:rPr>
                        <a:t>Giá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rPr>
                        <a:t>Giá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177163"/>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giá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288892"/>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để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lại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1/21/2026 3:12:08 PM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14</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814189" y="5308044"/>
            <a:ext cx="1619341"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11868148" cy="702303"/>
          </a:xfrm>
        </p:spPr>
        <p:txBody>
          <a:bodyPr>
            <a:normAutofit fontScale="90000"/>
          </a:bodyPr>
          <a:lstStyle/>
          <a:p>
            <a:r>
              <a:rPr lang="en-US" sz="3600" b="1" dirty="0"/>
              <a:t>2.3 Hiển </a:t>
            </a:r>
            <a:r>
              <a:rPr lang="en-US" sz="3600" b="1" dirty="0" err="1"/>
              <a:t>thị</a:t>
            </a:r>
            <a:r>
              <a:rPr lang="en-US" sz="3600" b="1" dirty="0"/>
              <a:t> </a:t>
            </a:r>
            <a:r>
              <a:rPr lang="en-US" sz="3600" b="1" dirty="0" err="1"/>
              <a:t>góc</a:t>
            </a:r>
            <a:r>
              <a:rPr lang="en-US" sz="3600" b="1" dirty="0"/>
              <a:t> </a:t>
            </a:r>
            <a:r>
              <a:rPr lang="en-US" sz="3600" b="1" dirty="0" err="1"/>
              <a:t>xoay</a:t>
            </a:r>
            <a:r>
              <a:rPr lang="en-US" sz="3600" b="1" dirty="0"/>
              <a:t>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ADXL362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SPI</a:t>
            </a:r>
            <a:endParaRPr lang="en-US" sz="3600"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1/21/2026 3:12:08 PM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15</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3743903754"/>
              </p:ext>
            </p:extLst>
          </p:nvPr>
        </p:nvGraphicFramePr>
        <p:xfrm>
          <a:off x="710665" y="897466"/>
          <a:ext cx="10770669" cy="446548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chứa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sẵn</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CORDIC để </a:t>
                      </a:r>
                      <a:r>
                        <a:rPr lang="en-US" sz="1400" dirty="0" err="1">
                          <a:latin typeface="Arial" panose="020B0604020202020204" pitchFamily="34" charset="0"/>
                          <a:cs typeface="Arial" panose="020B0604020202020204" pitchFamily="34" charset="0"/>
                        </a:rPr>
                        <a:t>tính</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IP CORDIC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46023793"/>
                  </a:ext>
                </a:extLst>
              </a:tr>
              <a:tr h="475252">
                <a:tc rowSpan="2">
                  <a:txBody>
                    <a:bodyPr/>
                    <a:lstStyle/>
                    <a:p>
                      <a:pPr algn="ct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gây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lệch</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chúng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tránh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vMerge="1">
                  <a:txBody>
                    <a:bodyPr/>
                    <a:lstStyle/>
                    <a:p>
                      <a:endParaRPr lang="en-US"/>
                    </a:p>
                  </a:txBody>
                  <a:tcPr/>
                </a:tc>
                <a:tc>
                  <a:txBody>
                    <a:bodyPr/>
                    <a:lstStyle/>
                    <a:p>
                      <a:pPr algn="ctr"/>
                      <a:r>
                        <a:rPr lang="en-US" sz="1400" dirty="0">
                          <a:latin typeface="Arial" panose="020B0604020202020204" pitchFamily="34" charset="0"/>
                          <a:cs typeface="Arial" panose="020B0604020202020204" pitchFamily="34" charset="0"/>
                        </a:rPr>
                        <a:t>Tham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anh</a:t>
                      </a:r>
                      <a:r>
                        <a:rPr lang="en-US" sz="1400" dirty="0">
                          <a:latin typeface="Arial" panose="020B0604020202020204" pitchFamily="34" charset="0"/>
                          <a:cs typeface="Arial" panose="020B0604020202020204" pitchFamily="34" charset="0"/>
                        </a:rPr>
                        <a:t> Tuấn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 </a:t>
                      </a:r>
                      <a:r>
                        <a:rPr lang="en-US" sz="1400" dirty="0" err="1">
                          <a:latin typeface="Arial" panose="020B0604020202020204" pitchFamily="34" charset="0"/>
                          <a:cs typeface="Arial" panose="020B0604020202020204" pitchFamily="34" charset="0"/>
                        </a:rPr>
                        <a:t>đều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nhạy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8587224"/>
                  </a:ext>
                </a:extLst>
              </a:tr>
              <a:tr h="475252">
                <a:tc rowSpan="2">
                  <a:txBody>
                    <a:bodyPr/>
                    <a:lstStyle/>
                    <a:p>
                      <a:pPr algn="ctr"/>
                      <a:r>
                        <a:rPr lang="en-US" sz="1400" dirty="0">
                          <a:latin typeface="Arial" panose="020B0604020202020204" pitchFamily="34" charset="0"/>
                          <a:cs typeface="Arial" panose="020B0604020202020204" pitchFamily="34" charset="0"/>
                        </a:rPr>
                        <a:t>Các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-90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90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phụ</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thuộc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hướng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âm</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dương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3808276"/>
                  </a:ext>
                </a:extLst>
              </a:tr>
            </a:tbl>
          </a:graphicData>
        </a:graphic>
      </p:graphicFrame>
    </p:spTree>
    <p:extLst>
      <p:ext uri="{BB962C8B-B14F-4D97-AF65-F5344CB8AC3E}">
        <p14:creationId xmlns:p14="http://schemas.microsoft.com/office/powerpoint/2010/main" val="303683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1/21/2026 3:12:08 PM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16</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1/21/2026 3:12:08 PM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17</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779569" y="1414095"/>
            <a:ext cx="5182152" cy="1467236"/>
          </a:xfrm>
          <a:prstGeom prst="rect">
            <a:avLst/>
          </a:prstGeom>
        </p:spPr>
      </p:pic>
      <p:graphicFrame>
        <p:nvGraphicFramePr>
          <p:cNvPr id="5" name="Table 4">
            <a:extLst>
              <a:ext uri="{FF2B5EF4-FFF2-40B4-BE49-F238E27FC236}">
                <a16:creationId xmlns:a16="http://schemas.microsoft.com/office/drawing/2014/main" id="{DA16D3A3-8D4E-E0FB-0B32-7333778DC0C7}"/>
              </a:ext>
            </a:extLst>
          </p:cNvPr>
          <p:cNvGraphicFramePr>
            <a:graphicFrameLocks noGrp="1"/>
          </p:cNvGraphicFramePr>
          <p:nvPr>
            <p:extLst>
              <p:ext uri="{D42A27DB-BD31-4B8C-83A1-F6EECF244321}">
                <p14:modId xmlns:p14="http://schemas.microsoft.com/office/powerpoint/2010/main" val="4168442668"/>
              </p:ext>
            </p:extLst>
          </p:nvPr>
        </p:nvGraphicFramePr>
        <p:xfrm>
          <a:off x="628070" y="1049020"/>
          <a:ext cx="5753708" cy="5029200"/>
        </p:xfrm>
        <a:graphic>
          <a:graphicData uri="http://schemas.openxmlformats.org/drawingml/2006/table">
            <a:tbl>
              <a:tblPr firstRow="1" bandRow="1">
                <a:tableStyleId>{5C22544A-7EE6-4342-B048-85BDC9FD1C3A}</a:tableStyleId>
              </a:tblPr>
              <a:tblGrid>
                <a:gridCol w="1948531">
                  <a:extLst>
                    <a:ext uri="{9D8B030D-6E8A-4147-A177-3AD203B41FA5}">
                      <a16:colId xmlns:a16="http://schemas.microsoft.com/office/drawing/2014/main" val="2284897443"/>
                    </a:ext>
                  </a:extLst>
                </a:gridCol>
                <a:gridCol w="3805177">
                  <a:extLst>
                    <a:ext uri="{9D8B030D-6E8A-4147-A177-3AD203B41FA5}">
                      <a16:colId xmlns:a16="http://schemas.microsoft.com/office/drawing/2014/main" val="3086246213"/>
                    </a:ext>
                  </a:extLst>
                </a:gridCol>
              </a:tblGrid>
              <a:tr h="370840">
                <a:tc>
                  <a:txBody>
                    <a:bodyPr/>
                    <a:lstStyle/>
                    <a:p>
                      <a:pPr algn="ct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036419"/>
                  </a:ext>
                </a:extLst>
              </a:tr>
              <a:tr h="370840">
                <a:tc rowSpan="3">
                  <a:txBody>
                    <a:bodyPr/>
                    <a:lstStyle/>
                    <a:p>
                      <a:pPr algn="ct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r>
                        <a:rPr lang="en-US" dirty="0"/>
                        <a:t> (</a:t>
                      </a:r>
                      <a:r>
                        <a:rPr lang="en-US" dirty="0" err="1"/>
                        <a:t>không</a:t>
                      </a:r>
                      <a:r>
                        <a:rPr lang="en-US" dirty="0"/>
                        <a:t> </a:t>
                      </a:r>
                      <a:r>
                        <a:rPr lang="en-US" dirty="0" err="1"/>
                        <a:t>quá</a:t>
                      </a:r>
                      <a:r>
                        <a:rPr lang="en-US" dirty="0"/>
                        <a:t> </a:t>
                      </a:r>
                      <a:r>
                        <a:rPr lang="en-US" dirty="0" err="1"/>
                        <a:t>hiệu</a:t>
                      </a:r>
                      <a:r>
                        <a:rPr lang="en-US" dirty="0"/>
                        <a:t> </a:t>
                      </a:r>
                      <a:r>
                        <a:rPr lang="en-US" dirty="0" err="1"/>
                        <a:t>quả</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463081"/>
                  </a:ext>
                </a:extLst>
              </a:tr>
              <a:tr h="59436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r>
                        <a:rPr lang="en-US" dirty="0"/>
                        <a:t> (</a:t>
                      </a:r>
                      <a:r>
                        <a:rPr lang="en-US" dirty="0" err="1"/>
                        <a:t>tương</a:t>
                      </a:r>
                      <a:r>
                        <a:rPr lang="en-US" dirty="0"/>
                        <a:t> </a:t>
                      </a:r>
                      <a:r>
                        <a:rPr lang="en-US" dirty="0" err="1"/>
                        <a:t>đối</a:t>
                      </a:r>
                      <a:r>
                        <a:rPr lang="en-US" dirty="0"/>
                        <a:t> </a:t>
                      </a:r>
                      <a:r>
                        <a:rPr lang="en-US" dirty="0" err="1"/>
                        <a:t>hiệu</a:t>
                      </a:r>
                      <a:r>
                        <a:rPr lang="en-US" dirty="0"/>
                        <a:t> </a:t>
                      </a:r>
                      <a:r>
                        <a:rPr lang="en-US" dirty="0" err="1"/>
                        <a:t>quả</a:t>
                      </a:r>
                      <a:r>
                        <a:rPr lang="en-US" dirty="0"/>
                        <a:t>, </a:t>
                      </a:r>
                      <a:r>
                        <a:rPr lang="en-US" dirty="0" err="1"/>
                        <a:t>nhưng</a:t>
                      </a:r>
                      <a:r>
                        <a:rPr lang="en-US" dirty="0"/>
                        <a:t> </a:t>
                      </a:r>
                      <a:r>
                        <a:rPr lang="en-US" dirty="0" err="1"/>
                        <a:t>cần</a:t>
                      </a:r>
                      <a:r>
                        <a:rPr lang="en-US" dirty="0"/>
                        <a:t> </a:t>
                      </a:r>
                      <a:r>
                        <a:rPr lang="en-US" dirty="0" err="1"/>
                        <a:t>theo</a:t>
                      </a:r>
                      <a:r>
                        <a:rPr lang="en-US" dirty="0"/>
                        <a:t> </a:t>
                      </a:r>
                      <a:r>
                        <a:rPr lang="en-US" dirty="0" err="1"/>
                        <a:t>dõi</a:t>
                      </a:r>
                      <a:r>
                        <a:rPr lang="en-US" dirty="0"/>
                        <a:t> </a:t>
                      </a:r>
                      <a:r>
                        <a:rPr lang="en-US" dirty="0" err="1"/>
                        <a:t>sát</a:t>
                      </a:r>
                      <a:r>
                        <a:rPr lang="en-US" dirty="0"/>
                        <a:t> </a:t>
                      </a:r>
                      <a:r>
                        <a:rPr lang="en-US" dirty="0" err="1"/>
                        <a:t>các</a:t>
                      </a:r>
                      <a:r>
                        <a:rPr lang="en-US" dirty="0"/>
                        <a:t> </a:t>
                      </a:r>
                      <a:r>
                        <a:rPr lang="en-US" dirty="0" err="1"/>
                        <a:t>công</a:t>
                      </a:r>
                      <a:r>
                        <a:rPr lang="en-US" dirty="0"/>
                        <a:t> </a:t>
                      </a:r>
                      <a:r>
                        <a:rPr lang="en-US" dirty="0" err="1"/>
                        <a:t>việc</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39018"/>
                  </a:ext>
                </a:extLst>
              </a:tr>
              <a:tr h="59436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r>
                        <a:rPr lang="en-US" dirty="0" err="1"/>
                        <a:t>hợp</a:t>
                      </a:r>
                      <a:r>
                        <a:rPr lang="en-US" dirty="0"/>
                        <a:t> </a:t>
                      </a:r>
                      <a:r>
                        <a:rPr lang="en-US" dirty="0" err="1"/>
                        <a:t>lý</a:t>
                      </a:r>
                      <a:r>
                        <a:rPr lang="en-US" dirty="0"/>
                        <a:t>, </a:t>
                      </a:r>
                      <a:r>
                        <a:rPr lang="en-US" dirty="0" err="1"/>
                        <a:t>đáng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tập</a:t>
                      </a:r>
                      <a:r>
                        <a:rPr lang="en-US" dirty="0"/>
                        <a:t> </a:t>
                      </a:r>
                      <a:r>
                        <a:rPr lang="en-US" dirty="0" err="1"/>
                        <a:t>trung</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691457"/>
                  </a:ext>
                </a:extLst>
              </a:tr>
            </a:tbl>
          </a:graphicData>
        </a:graphic>
      </p:graphicFrame>
    </p:spTree>
    <p:extLst>
      <p:ext uri="{BB962C8B-B14F-4D97-AF65-F5344CB8AC3E}">
        <p14:creationId xmlns:p14="http://schemas.microsoft.com/office/powerpoint/2010/main" val="304351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1/21/2026 3:12:08 PM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18</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6124" y="1129241"/>
            <a:ext cx="2472271" cy="21269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F5502F3B-4A49-39AF-58B3-6219FFD891E5}"/>
              </a:ext>
            </a:extLst>
          </p:cNvPr>
          <p:cNvGraphicFramePr>
            <a:graphicFrameLocks noGrp="1"/>
          </p:cNvGraphicFramePr>
          <p:nvPr>
            <p:extLst>
              <p:ext uri="{D42A27DB-BD31-4B8C-83A1-F6EECF244321}">
                <p14:modId xmlns:p14="http://schemas.microsoft.com/office/powerpoint/2010/main" val="810849173"/>
              </p:ext>
            </p:extLst>
          </p:nvPr>
        </p:nvGraphicFramePr>
        <p:xfrm>
          <a:off x="373579" y="1129241"/>
          <a:ext cx="8398946" cy="3682642"/>
        </p:xfrm>
        <a:graphic>
          <a:graphicData uri="http://schemas.openxmlformats.org/drawingml/2006/table">
            <a:tbl>
              <a:tblPr firstRow="1" bandRow="1">
                <a:tableStyleId>{5C22544A-7EE6-4342-B048-85BDC9FD1C3A}</a:tableStyleId>
              </a:tblPr>
              <a:tblGrid>
                <a:gridCol w="3560246">
                  <a:extLst>
                    <a:ext uri="{9D8B030D-6E8A-4147-A177-3AD203B41FA5}">
                      <a16:colId xmlns:a16="http://schemas.microsoft.com/office/drawing/2014/main" val="2735279541"/>
                    </a:ext>
                  </a:extLst>
                </a:gridCol>
                <a:gridCol w="4838700">
                  <a:extLst>
                    <a:ext uri="{9D8B030D-6E8A-4147-A177-3AD203B41FA5}">
                      <a16:colId xmlns:a16="http://schemas.microsoft.com/office/drawing/2014/main" val="3111866557"/>
                    </a:ext>
                  </a:extLst>
                </a:gridCol>
              </a:tblGrid>
              <a:tr h="613774">
                <a:tc>
                  <a:txBody>
                    <a:bodyPr/>
                    <a:lstStyle/>
                    <a:p>
                      <a:pPr algn="ctr"/>
                      <a:r>
                        <a:rPr lang="en-US" sz="2000" dirty="0" err="1"/>
                        <a:t>Vấn</a:t>
                      </a:r>
                      <a:r>
                        <a:rPr lang="en-US" sz="2000" dirty="0"/>
                        <a:t> </a:t>
                      </a:r>
                      <a:r>
                        <a:rPr lang="en-US" sz="2000" dirty="0" err="1"/>
                        <a:t>đề</a:t>
                      </a:r>
                      <a:r>
                        <a:rPr lang="en-US" sz="2000" dirty="0"/>
                        <a:t> </a:t>
                      </a:r>
                      <a:r>
                        <a:rPr lang="en-US" sz="2000" dirty="0" err="1"/>
                        <a:t>chuyên</a:t>
                      </a:r>
                      <a:r>
                        <a:rPr lang="en-US" sz="2000" dirty="0"/>
                        <a:t> </a:t>
                      </a:r>
                      <a:r>
                        <a:rPr lang="en-US" sz="2000" dirty="0" err="1"/>
                        <a:t>môn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Phương </a:t>
                      </a:r>
                      <a:r>
                        <a:rPr lang="en-US" sz="2000" dirty="0" err="1"/>
                        <a:t>án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586980"/>
                  </a:ext>
                </a:extLst>
              </a:tr>
              <a:tr h="802627">
                <a:tc>
                  <a:txBody>
                    <a:bodyPr/>
                    <a:lstStyle/>
                    <a:p>
                      <a:pPr algn="ctr"/>
                      <a:r>
                        <a:rPr lang="en-US" sz="1400" dirty="0">
                          <a:latin typeface="Arial" panose="020B0604020202020204" pitchFamily="34" charset="0"/>
                        </a:rPr>
                        <a:t>Các </a:t>
                      </a: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thiết</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module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máy</a:t>
                      </a:r>
                      <a:r>
                        <a:rPr lang="en-US" sz="1400" dirty="0">
                          <a:latin typeface="Arial" panose="020B0604020202020204" pitchFamily="34" charset="0"/>
                        </a:rPr>
                        <a:t> </a:t>
                      </a:r>
                      <a:r>
                        <a:rPr lang="en-US" sz="1400" dirty="0" err="1">
                          <a:latin typeface="Arial" panose="020B0604020202020204" pitchFamily="34" charset="0"/>
                        </a:rPr>
                        <a:t>trạng</a:t>
                      </a:r>
                      <a:r>
                        <a:rPr lang="en-US" sz="1400" dirty="0">
                          <a:latin typeface="Arial" panose="020B0604020202020204" pitchFamily="34" charset="0"/>
                        </a:rPr>
                        <a:t> </a:t>
                      </a:r>
                      <a:r>
                        <a:rPr lang="en-US" sz="1400" dirty="0" err="1">
                          <a:latin typeface="Arial" panose="020B0604020202020204" pitchFamily="34" charset="0"/>
                        </a:rPr>
                        <a:t>thái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logic </a:t>
                      </a:r>
                      <a:r>
                        <a:rPr lang="en-US" sz="1400" dirty="0" err="1">
                          <a:latin typeface="Arial" panose="020B0604020202020204" pitchFamily="34" charset="0"/>
                        </a:rPr>
                        <a:t>bị</a:t>
                      </a:r>
                      <a:r>
                        <a:rPr lang="en-US" sz="1400" dirty="0">
                          <a:latin typeface="Arial" panose="020B0604020202020204" pitchFamily="34" charset="0"/>
                        </a:rPr>
                        <a:t> </a:t>
                      </a:r>
                      <a:r>
                        <a:rPr lang="en-US" sz="1400" dirty="0" err="1">
                          <a:latin typeface="Arial" panose="020B0604020202020204" pitchFamily="34" charset="0"/>
                        </a:rPr>
                        <a:t>sai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rPr>
                        <a:t>Trao </a:t>
                      </a:r>
                      <a:r>
                        <a:rPr lang="en-US" sz="1400" dirty="0" err="1">
                          <a:latin typeface="Arial" panose="020B0604020202020204" pitchFamily="34" charset="0"/>
                        </a:rPr>
                        <a:t>đổi</a:t>
                      </a:r>
                      <a:r>
                        <a:rPr lang="en-US" sz="1400" dirty="0">
                          <a:latin typeface="Arial" panose="020B0604020202020204" pitchFamily="34" charset="0"/>
                        </a:rPr>
                        <a:t> </a:t>
                      </a:r>
                      <a:r>
                        <a:rPr lang="en-US" sz="1400" dirty="0" err="1">
                          <a:latin typeface="Arial" panose="020B0604020202020204" pitchFamily="34" charset="0"/>
                        </a:rPr>
                        <a:t>thêm</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anh</a:t>
                      </a:r>
                      <a:r>
                        <a:rPr lang="en-US" sz="1400" dirty="0">
                          <a:latin typeface="Arial" panose="020B0604020202020204" pitchFamily="34" charset="0"/>
                        </a:rPr>
                        <a:t> Tuấn </a:t>
                      </a:r>
                      <a:r>
                        <a:rPr lang="en-US" sz="1400" dirty="0" err="1">
                          <a:latin typeface="Arial" panose="020B0604020202020204" pitchFamily="34" charset="0"/>
                        </a:rPr>
                        <a:t>cũng</a:t>
                      </a:r>
                      <a:r>
                        <a:rPr lang="en-US" sz="1400" dirty="0">
                          <a:latin typeface="Arial" panose="020B0604020202020204" pitchFamily="34" charset="0"/>
                        </a:rPr>
                        <a:t>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bạn</a:t>
                      </a:r>
                      <a:r>
                        <a:rPr lang="en-US" sz="1400" dirty="0">
                          <a:latin typeface="Arial" panose="020B0604020202020204" pitchFamily="34" charset="0"/>
                        </a:rPr>
                        <a:t> Tú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tìm</a:t>
                      </a:r>
                      <a:r>
                        <a:rPr lang="en-US" sz="1400" dirty="0">
                          <a:latin typeface="Arial" panose="020B0604020202020204" pitchFamily="34" charset="0"/>
                        </a:rPr>
                        <a:t> </a:t>
                      </a:r>
                      <a:r>
                        <a:rPr lang="en-US" sz="1400" dirty="0" err="1">
                          <a:latin typeface="Arial" panose="020B0604020202020204" pitchFamily="34" charset="0"/>
                        </a:rPr>
                        <a:t>cách</a:t>
                      </a:r>
                      <a:r>
                        <a:rPr lang="en-US" sz="1400" dirty="0">
                          <a:latin typeface="Arial" panose="020B0604020202020204" pitchFamily="34" charset="0"/>
                        </a:rPr>
                        <a:t> </a:t>
                      </a:r>
                      <a:r>
                        <a:rPr lang="en-US" sz="1400" dirty="0" err="1">
                          <a:latin typeface="Arial" panose="020B0604020202020204" pitchFamily="34" charset="0"/>
                        </a:rPr>
                        <a:t>khắc</a:t>
                      </a:r>
                      <a:r>
                        <a:rPr lang="en-US" sz="1400" dirty="0">
                          <a:latin typeface="Arial" panose="020B0604020202020204" pitchFamily="34" charset="0"/>
                        </a:rPr>
                        <a:t> </a:t>
                      </a:r>
                      <a:r>
                        <a:rPr lang="en-US" sz="1400" dirty="0" err="1">
                          <a:latin typeface="Arial" panose="020B0604020202020204" pitchFamily="34" charset="0"/>
                        </a:rPr>
                        <a:t>phục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561322"/>
                  </a:ext>
                </a:extLst>
              </a:tr>
              <a:tr h="802627">
                <a:tc>
                  <a:txBody>
                    <a:bodyPr/>
                    <a:lstStyle/>
                    <a:p>
                      <a:pPr algn="ct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triển</a:t>
                      </a:r>
                      <a:r>
                        <a:rPr lang="en-US" sz="1400" dirty="0">
                          <a:latin typeface="Arial" panose="020B0604020202020204" pitchFamily="34" charset="0"/>
                        </a:rPr>
                        <a:t> </a:t>
                      </a:r>
                      <a:r>
                        <a:rPr lang="en-US" sz="1400" dirty="0" err="1">
                          <a:latin typeface="Arial" panose="020B0604020202020204" pitchFamily="34" charset="0"/>
                        </a:rPr>
                        <a:t>khai</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gán</a:t>
                      </a:r>
                      <a:r>
                        <a:rPr lang="en-US" sz="1400" dirty="0">
                          <a:latin typeface="Arial" panose="020B0604020202020204" pitchFamily="34" charset="0"/>
                        </a:rPr>
                        <a:t> </a:t>
                      </a:r>
                      <a:r>
                        <a:rPr lang="en-US" sz="1400" dirty="0" err="1">
                          <a:latin typeface="Arial" panose="020B0604020202020204" pitchFamily="34" charset="0"/>
                        </a:rPr>
                        <a:t>chân</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xuất</a:t>
                      </a:r>
                      <a:r>
                        <a:rPr lang="en-US" sz="1400" dirty="0">
                          <a:latin typeface="Arial" panose="020B0604020202020204" pitchFamily="34" charset="0"/>
                        </a:rPr>
                        <a:t> file bitstream,…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Tạo</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project </a:t>
                      </a:r>
                      <a:r>
                        <a:rPr lang="en-US" sz="1400" dirty="0" err="1">
                          <a:latin typeface="Arial" panose="020B0604020202020204" pitchFamily="34" charset="0"/>
                        </a:rPr>
                        <a:t>mới</a:t>
                      </a:r>
                      <a:r>
                        <a:rPr lang="en-US" sz="1400" dirty="0">
                          <a:latin typeface="Arial" panose="020B0604020202020204" pitchFamily="34" charset="0"/>
                        </a:rPr>
                        <a:t>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sửa</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a:t>
                      </a:r>
                      <a:r>
                        <a:rPr lang="en-US" sz="1400" dirty="0" err="1">
                          <a:latin typeface="Arial" panose="020B0604020202020204" pitchFamily="34" charset="0"/>
                        </a:rPr>
                        <a:t>lỗi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425129"/>
                  </a:ext>
                </a:extLst>
              </a:tr>
              <a:tr h="1463614">
                <a:tc>
                  <a:txBody>
                    <a:bodyPr/>
                    <a:lstStyle/>
                    <a:p>
                      <a:pPr algn="ctr"/>
                      <a:r>
                        <a:rPr lang="en-US" sz="1400" dirty="0">
                          <a:latin typeface="Arial" panose="020B0604020202020204" pitchFamily="34" charset="0"/>
                        </a:rPr>
                        <a:t>Quản </a:t>
                      </a:r>
                      <a:r>
                        <a:rPr lang="en-US" sz="1400" dirty="0" err="1">
                          <a:latin typeface="Arial" panose="020B0604020202020204" pitchFamily="34" charset="0"/>
                        </a:rPr>
                        <a:t>lý</a:t>
                      </a:r>
                      <a:r>
                        <a:rPr lang="en-US" sz="1400" dirty="0">
                          <a:latin typeface="Arial" panose="020B0604020202020204" pitchFamily="34" charset="0"/>
                        </a:rPr>
                        <a:t> </a:t>
                      </a:r>
                      <a:r>
                        <a:rPr lang="en-US" sz="1400" dirty="0" err="1">
                          <a:latin typeface="Arial" panose="020B0604020202020204" pitchFamily="34" charset="0"/>
                        </a:rPr>
                        <a:t>dự</a:t>
                      </a:r>
                      <a:r>
                        <a:rPr lang="en-US" sz="1400" dirty="0">
                          <a:latin typeface="Arial" panose="020B0604020202020204" pitchFamily="34" charset="0"/>
                        </a:rPr>
                        <a:t> </a:t>
                      </a:r>
                      <a:r>
                        <a:rPr lang="en-US" sz="1400" dirty="0" err="1">
                          <a:latin typeface="Arial" panose="020B0604020202020204" pitchFamily="34" charset="0"/>
                        </a:rPr>
                        <a:t>án</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tốt</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thống</a:t>
                      </a:r>
                      <a:r>
                        <a:rPr lang="en-US" sz="1400" dirty="0">
                          <a:latin typeface="Arial" panose="020B0604020202020204" pitchFamily="34" charset="0"/>
                        </a:rPr>
                        <a:t> </a:t>
                      </a:r>
                      <a:r>
                        <a:rPr lang="en-US" sz="1400" dirty="0" err="1">
                          <a:latin typeface="Arial" panose="020B0604020202020204" pitchFamily="34" charset="0"/>
                        </a:rPr>
                        <a:t>nhất</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yêu</a:t>
                      </a:r>
                      <a:r>
                        <a:rPr lang="en-US" sz="1400" dirty="0">
                          <a:latin typeface="Arial" panose="020B0604020202020204" pitchFamily="34" charset="0"/>
                        </a:rPr>
                        <a:t> </a:t>
                      </a:r>
                      <a:r>
                        <a:rPr lang="en-US" sz="1400" dirty="0" err="1">
                          <a:latin typeface="Arial" panose="020B0604020202020204" pitchFamily="34" charset="0"/>
                        </a:rPr>
                        <a:t>cầu</a:t>
                      </a:r>
                      <a:r>
                        <a:rPr lang="en-US" sz="1400" dirty="0">
                          <a:latin typeface="Arial" panose="020B0604020202020204" pitchFamily="34" charset="0"/>
                        </a:rPr>
                        <a:t>, </a:t>
                      </a:r>
                      <a:r>
                        <a:rPr lang="en-US" sz="1400" dirty="0" err="1">
                          <a:latin typeface="Arial" panose="020B0604020202020204" pitchFamily="34" charset="0"/>
                        </a:rPr>
                        <a:t>phân</a:t>
                      </a:r>
                      <a:r>
                        <a:rPr lang="en-US" sz="1400" dirty="0">
                          <a:latin typeface="Arial" panose="020B0604020202020204" pitchFamily="34" charset="0"/>
                        </a:rPr>
                        <a:t> chia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 </a:t>
                      </a:r>
                      <a:r>
                        <a:rPr lang="en-US" sz="1400" dirty="0" err="1">
                          <a:latin typeface="Arial" panose="020B0604020202020204" pitchFamily="34" charset="0"/>
                        </a:rPr>
                        <a:t>sao</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sát</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thực</a:t>
                      </a:r>
                      <a:r>
                        <a:rPr lang="en-US" sz="1400" dirty="0">
                          <a:latin typeface="Arial" panose="020B0604020202020204" pitchFamily="34" charset="0"/>
                        </a:rPr>
                        <a:t> </a:t>
                      </a:r>
                      <a:r>
                        <a:rPr lang="en-US" sz="1400" dirty="0" err="1">
                          <a:latin typeface="Arial" panose="020B0604020202020204" pitchFamily="34" charset="0"/>
                        </a:rPr>
                        <a:t>tế</a:t>
                      </a:r>
                      <a:r>
                        <a:rPr lang="en-US" sz="1400" dirty="0">
                          <a:latin typeface="Arial" panose="020B0604020202020204" pitchFamily="34" charset="0"/>
                        </a:rPr>
                        <a:t>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Lên</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hoạch</a:t>
                      </a:r>
                      <a:r>
                        <a:rPr lang="en-US" sz="1400" dirty="0">
                          <a:latin typeface="Arial" panose="020B0604020202020204" pitchFamily="34" charset="0"/>
                        </a:rPr>
                        <a:t> chi </a:t>
                      </a:r>
                      <a:r>
                        <a:rPr lang="en-US" sz="1400" dirty="0" err="1">
                          <a:latin typeface="Arial" panose="020B0604020202020204" pitchFamily="34" charset="0"/>
                        </a:rPr>
                        <a:t>tiết</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790809"/>
                  </a:ext>
                </a:extLst>
              </a:tr>
            </a:tbl>
          </a:graphicData>
        </a:graphic>
      </p:graphicFrame>
    </p:spTree>
    <p:extLst>
      <p:ext uri="{BB962C8B-B14F-4D97-AF65-F5344CB8AC3E}">
        <p14:creationId xmlns:p14="http://schemas.microsoft.com/office/powerpoint/2010/main" val="176137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1/21/2026 3:12:08 PM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19</a:t>
            </a:fld>
            <a:endParaRPr lang="en-US" dirty="0"/>
          </a:p>
        </p:txBody>
      </p:sp>
      <p:graphicFrame>
        <p:nvGraphicFramePr>
          <p:cNvPr id="3" name="Table 2">
            <a:extLst>
              <a:ext uri="{FF2B5EF4-FFF2-40B4-BE49-F238E27FC236}">
                <a16:creationId xmlns:a16="http://schemas.microsoft.com/office/drawing/2014/main" id="{ECB5A211-D69E-5B17-ACD5-1311DF638EC2}"/>
              </a:ext>
            </a:extLst>
          </p:cNvPr>
          <p:cNvGraphicFramePr>
            <a:graphicFrameLocks noGrp="1"/>
          </p:cNvGraphicFramePr>
          <p:nvPr>
            <p:extLst>
              <p:ext uri="{D42A27DB-BD31-4B8C-83A1-F6EECF244321}">
                <p14:modId xmlns:p14="http://schemas.microsoft.com/office/powerpoint/2010/main" val="3613385654"/>
              </p:ext>
            </p:extLst>
          </p:nvPr>
        </p:nvGraphicFramePr>
        <p:xfrm>
          <a:off x="803275" y="1243934"/>
          <a:ext cx="10636056" cy="4177153"/>
        </p:xfrm>
        <a:graphic>
          <a:graphicData uri="http://schemas.openxmlformats.org/drawingml/2006/table">
            <a:tbl>
              <a:tblPr firstRow="1" bandRow="1">
                <a:tableStyleId>{5C22544A-7EE6-4342-B048-85BDC9FD1C3A}</a:tableStyleId>
              </a:tblPr>
              <a:tblGrid>
                <a:gridCol w="5318028">
                  <a:extLst>
                    <a:ext uri="{9D8B030D-6E8A-4147-A177-3AD203B41FA5}">
                      <a16:colId xmlns:a16="http://schemas.microsoft.com/office/drawing/2014/main" val="2515713493"/>
                    </a:ext>
                  </a:extLst>
                </a:gridCol>
                <a:gridCol w="5318028">
                  <a:extLst>
                    <a:ext uri="{9D8B030D-6E8A-4147-A177-3AD203B41FA5}">
                      <a16:colId xmlns:a16="http://schemas.microsoft.com/office/drawing/2014/main" val="2907089021"/>
                    </a:ext>
                  </a:extLst>
                </a:gridCol>
              </a:tblGrid>
              <a:tr h="724304">
                <a:tc>
                  <a:txBody>
                    <a:bodyPr/>
                    <a:lstStyle/>
                    <a:p>
                      <a:pPr algn="ctr"/>
                      <a:r>
                        <a:rPr lang="en-US" dirty="0"/>
                        <a:t>Thông tin </a:t>
                      </a:r>
                      <a:r>
                        <a:rPr lang="en-US" dirty="0" err="1"/>
                        <a:t>thêm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Nhận</a:t>
                      </a:r>
                      <a:r>
                        <a:rPr lang="en-US" dirty="0"/>
                        <a:t> </a:t>
                      </a:r>
                      <a:r>
                        <a:rPr lang="en-US" dirty="0" err="1"/>
                        <a:t>xét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431775"/>
                  </a:ext>
                </a:extLst>
              </a:tr>
              <a:tr h="1012042">
                <a:tc>
                  <a:txBody>
                    <a:bodyPr/>
                    <a:lstStyle/>
                    <a:p>
                      <a:pPr algn="ctr"/>
                      <a:r>
                        <a:rPr lang="en-US" sz="1400" dirty="0"/>
                        <a:t>Giao </a:t>
                      </a:r>
                      <a:r>
                        <a:rPr lang="en-US" sz="1400" dirty="0" err="1"/>
                        <a:t>tiếp</a:t>
                      </a:r>
                      <a:r>
                        <a:rPr lang="en-US" sz="1400" dirty="0"/>
                        <a:t> </a:t>
                      </a:r>
                      <a:r>
                        <a:rPr lang="en-US" sz="1400" dirty="0" err="1"/>
                        <a:t>với</a:t>
                      </a:r>
                      <a:r>
                        <a:rPr lang="en-US" sz="1400" dirty="0"/>
                        <a:t> </a:t>
                      </a:r>
                      <a:r>
                        <a:rPr lang="en-US" sz="1400" dirty="0" err="1"/>
                        <a:t>mọi</a:t>
                      </a:r>
                      <a:r>
                        <a:rPr lang="en-US" sz="1400" dirty="0"/>
                        <a:t> </a:t>
                      </a:r>
                      <a:r>
                        <a:rPr lang="en-US" sz="1400" dirty="0" err="1"/>
                        <a:t>người</a:t>
                      </a:r>
                      <a:r>
                        <a:rPr lang="en-US" sz="1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Không</a:t>
                      </a:r>
                      <a:r>
                        <a:rPr lang="en-US" sz="1400" dirty="0"/>
                        <a:t> </a:t>
                      </a:r>
                      <a:r>
                        <a:rPr lang="en-US" sz="1400" dirty="0" err="1"/>
                        <a:t>có</a:t>
                      </a:r>
                      <a:r>
                        <a:rPr lang="en-US" sz="1400" dirty="0"/>
                        <a:t> </a:t>
                      </a:r>
                      <a:r>
                        <a:rPr lang="en-US" sz="1400" dirty="0" err="1"/>
                        <a:t>khó</a:t>
                      </a:r>
                      <a:r>
                        <a:rPr lang="en-US" sz="1400" dirty="0"/>
                        <a:t> </a:t>
                      </a:r>
                      <a:r>
                        <a:rPr lang="en-US" sz="1400" dirty="0" err="1"/>
                        <a:t>khăn</a:t>
                      </a:r>
                      <a:r>
                        <a:rPr lang="en-US" sz="1400" dirty="0"/>
                        <a:t> </a:t>
                      </a:r>
                      <a:r>
                        <a:rPr lang="en-US" sz="1400" dirty="0" err="1"/>
                        <a:t>gì</a:t>
                      </a:r>
                      <a:r>
                        <a:rPr lang="en-US" sz="1400" dirty="0"/>
                        <a:t>, </a:t>
                      </a:r>
                      <a:r>
                        <a:rPr lang="en-US" sz="1400" dirty="0" err="1"/>
                        <a:t>môi</a:t>
                      </a:r>
                      <a:r>
                        <a:rPr lang="en-US" sz="1400" dirty="0"/>
                        <a:t> </a:t>
                      </a:r>
                      <a:r>
                        <a:rPr lang="en-US" sz="1400" dirty="0" err="1"/>
                        <a:t>trường</a:t>
                      </a:r>
                      <a:r>
                        <a:rPr lang="en-US" sz="1400" dirty="0"/>
                        <a:t> </a:t>
                      </a:r>
                      <a:r>
                        <a:rPr lang="en-US" sz="1400" dirty="0" err="1"/>
                        <a:t>rất</a:t>
                      </a:r>
                      <a:r>
                        <a:rPr lang="en-US" sz="1400" dirty="0"/>
                        <a:t> </a:t>
                      </a:r>
                      <a:r>
                        <a:rPr lang="en-US" sz="1400" dirty="0" err="1"/>
                        <a:t>lành</a:t>
                      </a:r>
                      <a:r>
                        <a:rPr lang="en-US" sz="1400" dirty="0"/>
                        <a:t> </a:t>
                      </a:r>
                      <a:r>
                        <a:rPr lang="en-US" sz="1400" dirty="0" err="1"/>
                        <a:t>mạnh</a:t>
                      </a:r>
                      <a:r>
                        <a:rPr lang="en-US" sz="1400" dirty="0"/>
                        <a:t>, </a:t>
                      </a:r>
                      <a:r>
                        <a:rPr lang="en-US" sz="1400" dirty="0" err="1"/>
                        <a:t>vui</a:t>
                      </a:r>
                      <a:r>
                        <a:rPr lang="en-US" sz="1400" dirty="0"/>
                        <a:t> </a:t>
                      </a:r>
                      <a:r>
                        <a:rPr lang="en-US" sz="1400" dirty="0" err="1"/>
                        <a:t>vẻ</a:t>
                      </a:r>
                      <a:r>
                        <a:rPr lang="en-US" sz="1400" dirty="0"/>
                        <a:t> </a:t>
                      </a:r>
                      <a:r>
                        <a:rPr lang="en-US" sz="1400" dirty="0" err="1"/>
                        <a:t>hòa</a:t>
                      </a:r>
                      <a:r>
                        <a:rPr lang="en-US" sz="1400" dirty="0"/>
                        <a:t> </a:t>
                      </a:r>
                      <a:r>
                        <a:rPr lang="en-US" sz="1400" dirty="0" err="1"/>
                        <a:t>đồng</a:t>
                      </a: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468963"/>
                  </a:ext>
                </a:extLst>
              </a:tr>
              <a:tr h="1012042">
                <a:tc>
                  <a:txBody>
                    <a:bodyPr/>
                    <a:lstStyle/>
                    <a:p>
                      <a:pPr algn="ctr"/>
                      <a:r>
                        <a:rPr lang="en-US" sz="1400" dirty="0"/>
                        <a:t>Các </a:t>
                      </a:r>
                      <a:r>
                        <a:rPr lang="en-US" sz="1400" dirty="0" err="1"/>
                        <a:t>công</a:t>
                      </a:r>
                      <a:r>
                        <a:rPr lang="en-US" sz="1400" dirty="0"/>
                        <a:t> </a:t>
                      </a:r>
                      <a:r>
                        <a:rPr lang="en-US" sz="1400" dirty="0" err="1"/>
                        <a:t>cụ</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Hoạt</a:t>
                      </a:r>
                      <a:r>
                        <a:rPr lang="en-US" sz="1400" dirty="0"/>
                        <a:t> </a:t>
                      </a:r>
                      <a:r>
                        <a:rPr lang="en-US" sz="1400" dirty="0" err="1"/>
                        <a:t>động</a:t>
                      </a:r>
                      <a:r>
                        <a:rPr lang="en-US" sz="1400" dirty="0"/>
                        <a:t> </a:t>
                      </a:r>
                      <a:r>
                        <a:rPr lang="en-US" sz="1400" dirty="0" err="1"/>
                        <a:t>ổn</a:t>
                      </a:r>
                      <a:r>
                        <a:rPr lang="en-US" sz="1400" dirty="0"/>
                        <a:t>, </a:t>
                      </a:r>
                      <a:r>
                        <a:rPr lang="en-US" sz="1400" dirty="0" err="1"/>
                        <a:t>và</a:t>
                      </a:r>
                      <a:r>
                        <a:rPr lang="en-US" sz="1400" dirty="0"/>
                        <a:t> </a:t>
                      </a:r>
                      <a:r>
                        <a:rPr lang="en-US" sz="1400" dirty="0" err="1"/>
                        <a:t>còn</a:t>
                      </a:r>
                      <a:r>
                        <a:rPr lang="en-US" sz="1400" dirty="0"/>
                        <a:t> </a:t>
                      </a:r>
                      <a:r>
                        <a:rPr lang="en-US" sz="1400" dirty="0" err="1"/>
                        <a:t>nhiều</a:t>
                      </a:r>
                      <a:r>
                        <a:rPr lang="en-US" sz="1400" dirty="0"/>
                        <a:t> </a:t>
                      </a:r>
                      <a:r>
                        <a:rPr lang="en-US" sz="1400" dirty="0" err="1"/>
                        <a:t>chức</a:t>
                      </a:r>
                      <a:r>
                        <a:rPr lang="en-US" sz="1400" dirty="0"/>
                        <a:t> </a:t>
                      </a:r>
                      <a:r>
                        <a:rPr lang="en-US" sz="1400" dirty="0" err="1"/>
                        <a:t>năng</a:t>
                      </a:r>
                      <a:r>
                        <a:rPr lang="en-US" sz="1400" dirty="0"/>
                        <a:t> </a:t>
                      </a:r>
                      <a:r>
                        <a:rPr lang="en-US" sz="1400" dirty="0" err="1"/>
                        <a:t>cần</a:t>
                      </a:r>
                      <a:r>
                        <a:rPr lang="en-US" sz="1400" dirty="0"/>
                        <a:t> </a:t>
                      </a:r>
                      <a:r>
                        <a:rPr lang="en-US" sz="1400" dirty="0" err="1"/>
                        <a:t>phải</a:t>
                      </a:r>
                      <a:r>
                        <a:rPr lang="en-US" sz="1400" dirty="0"/>
                        <a:t> </a:t>
                      </a:r>
                      <a:r>
                        <a:rPr lang="en-US" sz="1400" dirty="0" err="1"/>
                        <a:t>tìm</a:t>
                      </a:r>
                      <a:r>
                        <a:rPr lang="en-US" sz="1400" dirty="0"/>
                        <a:t> </a:t>
                      </a:r>
                      <a:r>
                        <a:rPr lang="en-US" sz="1400" dirty="0" err="1"/>
                        <a:t>tòi</a:t>
                      </a:r>
                      <a:r>
                        <a:rPr lang="en-US" sz="1400" dirty="0"/>
                        <a:t> </a:t>
                      </a:r>
                      <a:r>
                        <a:rPr lang="en-US" sz="1400" dirty="0" err="1"/>
                        <a:t>thêm</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333525"/>
                  </a:ext>
                </a:extLst>
              </a:tr>
              <a:tr h="1428765">
                <a:tc>
                  <a:txBody>
                    <a:bodyPr/>
                    <a:lstStyle/>
                    <a:p>
                      <a:pPr algn="ctr"/>
                      <a:r>
                        <a:rPr lang="en-US" sz="1400" dirty="0" err="1"/>
                        <a:t>Kế</a:t>
                      </a:r>
                      <a:r>
                        <a:rPr lang="en-US" sz="1400" dirty="0"/>
                        <a:t> </a:t>
                      </a:r>
                      <a:r>
                        <a:rPr lang="en-US" sz="1400" dirty="0" err="1"/>
                        <a:t>hoạch</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Các </a:t>
                      </a:r>
                      <a:r>
                        <a:rPr lang="en-US" sz="1400" dirty="0" err="1"/>
                        <a:t>kế</a:t>
                      </a:r>
                      <a:r>
                        <a:rPr lang="en-US" sz="1400" dirty="0"/>
                        <a:t> </a:t>
                      </a:r>
                      <a:r>
                        <a:rPr lang="en-US" sz="1400" dirty="0" err="1"/>
                        <a:t>hoạch</a:t>
                      </a:r>
                      <a:r>
                        <a:rPr lang="en-US" sz="1400" dirty="0"/>
                        <a:t> </a:t>
                      </a:r>
                      <a:r>
                        <a:rPr lang="en-US" sz="1400" dirty="0" err="1"/>
                        <a:t>lên</a:t>
                      </a:r>
                      <a:r>
                        <a:rPr lang="en-US" sz="1400" dirty="0"/>
                        <a:t> </a:t>
                      </a:r>
                      <a:r>
                        <a:rPr lang="en-US" sz="1400" dirty="0" err="1"/>
                        <a:t>đã</a:t>
                      </a:r>
                      <a:r>
                        <a:rPr lang="en-US" sz="1400" dirty="0"/>
                        <a:t> </a:t>
                      </a:r>
                      <a:r>
                        <a:rPr lang="en-US" sz="1400" dirty="0" err="1"/>
                        <a:t>đúng</a:t>
                      </a:r>
                      <a:r>
                        <a:rPr lang="en-US" sz="1400" dirty="0"/>
                        <a:t> </a:t>
                      </a:r>
                      <a:r>
                        <a:rPr lang="en-US" sz="1400" dirty="0" err="1"/>
                        <a:t>với</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về</a:t>
                      </a:r>
                      <a:r>
                        <a:rPr lang="en-US" sz="1400" dirty="0"/>
                        <a:t> </a:t>
                      </a:r>
                      <a:r>
                        <a:rPr lang="en-US" sz="1400" dirty="0" err="1"/>
                        <a:t>mặt</a:t>
                      </a:r>
                      <a:r>
                        <a:rPr lang="en-US" sz="1400" dirty="0"/>
                        <a:t> </a:t>
                      </a:r>
                      <a:r>
                        <a:rPr lang="en-US" sz="1400" dirty="0" err="1"/>
                        <a:t>nội</a:t>
                      </a:r>
                      <a:r>
                        <a:rPr lang="en-US" sz="1400" dirty="0"/>
                        <a:t> dung, </a:t>
                      </a:r>
                      <a:r>
                        <a:rPr lang="en-US" sz="1400" dirty="0" err="1"/>
                        <a:t>nhưng</a:t>
                      </a:r>
                      <a:r>
                        <a:rPr lang="en-US" sz="1400" dirty="0"/>
                        <a:t> </a:t>
                      </a:r>
                      <a:r>
                        <a:rPr lang="en-US" sz="1400" dirty="0" err="1"/>
                        <a:t>về</a:t>
                      </a:r>
                      <a:r>
                        <a:rPr lang="en-US" sz="1400" dirty="0"/>
                        <a:t> </a:t>
                      </a:r>
                      <a:r>
                        <a:rPr lang="en-US" sz="1400" dirty="0" err="1"/>
                        <a:t>mặt</a:t>
                      </a:r>
                      <a:r>
                        <a:rPr lang="en-US" sz="1400" dirty="0"/>
                        <a:t> </a:t>
                      </a:r>
                      <a:r>
                        <a:rPr lang="en-US" sz="1400" dirty="0" err="1"/>
                        <a:t>ước</a:t>
                      </a:r>
                      <a:r>
                        <a:rPr lang="en-US" sz="1400" dirty="0"/>
                        <a:t> </a:t>
                      </a:r>
                      <a:r>
                        <a:rPr lang="en-US" sz="1400" dirty="0" err="1"/>
                        <a:t>chừng</a:t>
                      </a:r>
                      <a:r>
                        <a:rPr lang="en-US" sz="1400" dirty="0"/>
                        <a:t> </a:t>
                      </a:r>
                      <a:r>
                        <a:rPr lang="en-US" sz="1400" dirty="0" err="1"/>
                        <a:t>thời</a:t>
                      </a:r>
                      <a:r>
                        <a:rPr lang="en-US" sz="1400" dirty="0"/>
                        <a:t> </a:t>
                      </a:r>
                      <a:r>
                        <a:rPr lang="en-US" sz="1400" dirty="0" err="1"/>
                        <a:t>gian</a:t>
                      </a:r>
                      <a:r>
                        <a:rPr lang="en-US" sz="1400" dirty="0"/>
                        <a:t> </a:t>
                      </a:r>
                      <a:r>
                        <a:rPr lang="en-US" sz="1400" dirty="0" err="1"/>
                        <a:t>còn</a:t>
                      </a:r>
                      <a:r>
                        <a:rPr lang="en-US" sz="1400" dirty="0"/>
                        <a:t> </a:t>
                      </a:r>
                      <a:r>
                        <a:rPr lang="en-US" sz="1400" dirty="0" err="1"/>
                        <a:t>thiếu</a:t>
                      </a:r>
                      <a:r>
                        <a:rPr lang="en-US" sz="1400" dirty="0"/>
                        <a:t> </a:t>
                      </a:r>
                      <a:r>
                        <a:rPr lang="en-US" sz="1400" dirty="0" err="1"/>
                        <a:t>chính</a:t>
                      </a:r>
                      <a:r>
                        <a:rPr lang="en-US" sz="1400" dirty="0"/>
                        <a:t> </a:t>
                      </a:r>
                      <a:r>
                        <a:rPr lang="en-US" sz="1400" dirty="0" err="1"/>
                        <a:t>xác</a:t>
                      </a:r>
                      <a:r>
                        <a:rPr lang="en-US" sz="1400" dirty="0"/>
                        <a:t>, </a:t>
                      </a:r>
                      <a:r>
                        <a:rPr lang="en-US" sz="1400" dirty="0" err="1"/>
                        <a:t>phải</a:t>
                      </a:r>
                      <a:r>
                        <a:rPr lang="en-US" sz="1400" dirty="0"/>
                        <a:t> </a:t>
                      </a:r>
                      <a:r>
                        <a:rPr lang="en-US" sz="1400" dirty="0" err="1"/>
                        <a:t>cân</a:t>
                      </a:r>
                      <a:r>
                        <a:rPr lang="en-US" sz="1400" dirty="0"/>
                        <a:t> </a:t>
                      </a:r>
                      <a:r>
                        <a:rPr lang="en-US" sz="1400" dirty="0" err="1"/>
                        <a:t>đối</a:t>
                      </a:r>
                      <a:r>
                        <a:rPr lang="en-US" sz="1400" dirty="0"/>
                        <a:t> </a:t>
                      </a:r>
                      <a:r>
                        <a:rPr lang="en-US" sz="1400" dirty="0" err="1"/>
                        <a:t>lại</a:t>
                      </a:r>
                      <a:r>
                        <a:rPr lang="en-US" sz="1400" dirty="0"/>
                        <a:t> </a:t>
                      </a:r>
                      <a:r>
                        <a:rPr lang="en-US" sz="1400" dirty="0" err="1"/>
                        <a:t>thời</a:t>
                      </a:r>
                      <a:r>
                        <a:rPr lang="en-US" sz="1400" dirty="0"/>
                        <a:t> </a:t>
                      </a:r>
                      <a:r>
                        <a:rPr lang="en-US" sz="1400" dirty="0" err="1"/>
                        <a:t>gian</a:t>
                      </a:r>
                      <a:r>
                        <a:rPr lang="en-US" sz="1400" dirty="0"/>
                        <a:t> ở </a:t>
                      </a:r>
                      <a:r>
                        <a:rPr lang="en-US" sz="1400" dirty="0" err="1"/>
                        <a:t>những</a:t>
                      </a:r>
                      <a:r>
                        <a:rPr lang="en-US" sz="1400" dirty="0"/>
                        <a:t> </a:t>
                      </a:r>
                      <a:r>
                        <a:rPr lang="en-US" sz="1400" dirty="0" err="1"/>
                        <a:t>chỗ</a:t>
                      </a:r>
                      <a:r>
                        <a:rPr lang="en-US" sz="1400" dirty="0"/>
                        <a:t> </a:t>
                      </a:r>
                      <a:r>
                        <a:rPr lang="en-US" sz="1400" dirty="0" err="1"/>
                        <a:t>đó</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42"/>
                  </a:ext>
                </a:extLst>
              </a:tr>
            </a:tbl>
          </a:graphicData>
        </a:graphic>
      </p:graphicFrame>
    </p:spTree>
    <p:extLst>
      <p:ext uri="{BB962C8B-B14F-4D97-AF65-F5344CB8AC3E}">
        <p14:creationId xmlns:p14="http://schemas.microsoft.com/office/powerpoint/2010/main" val="30229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độ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1/21/2026 3:12:08 PM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1/21/2026 3:12:08 PM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20</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494978242"/>
              </p:ext>
            </p:extLst>
          </p:nvPr>
        </p:nvGraphicFramePr>
        <p:xfrm>
          <a:off x="1097279" y="115500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r>
                        <a:rPr lang="en-US" sz="2400" dirty="0"/>
                        <a:t> </a:t>
                      </a:r>
                      <a:r>
                        <a:rPr lang="en-US" sz="2400" dirty="0" err="1"/>
                        <a:t>sẽ</a:t>
                      </a:r>
                      <a:r>
                        <a:rPr lang="en-US" sz="2400" dirty="0"/>
                        <a:t> </a:t>
                      </a:r>
                      <a:r>
                        <a:rPr lang="en-US" sz="2400" dirty="0" err="1"/>
                        <a:t>gặp</a:t>
                      </a:r>
                      <a:r>
                        <a:rPr lang="en-US" sz="2400" dirty="0"/>
                        <a:t> </a:t>
                      </a:r>
                      <a:r>
                        <a:rPr lang="en-US" sz="2400" dirty="0" err="1"/>
                        <a:t>phải</a:t>
                      </a:r>
                      <a:r>
                        <a:rPr lang="en-US" sz="2400" dirty="0"/>
                        <a:t> </a:t>
                      </a:r>
                      <a:r>
                        <a:rPr lang="en-US" sz="2400" dirty="0" err="1"/>
                        <a:t>trong</a:t>
                      </a:r>
                      <a:r>
                        <a:rPr lang="en-US" sz="2400" dirty="0"/>
                        <a:t> </a:t>
                      </a:r>
                      <a:r>
                        <a:rPr lang="en-US" sz="2400" dirty="0" err="1"/>
                        <a:t>các</a:t>
                      </a:r>
                      <a:r>
                        <a:rPr lang="en-US" sz="2400" dirty="0"/>
                        <a:t> Project </a:t>
                      </a:r>
                      <a:r>
                        <a:rPr lang="en-US" sz="2400" dirty="0" err="1"/>
                        <a:t>trong</a:t>
                      </a:r>
                      <a:r>
                        <a:rPr lang="en-US" sz="2400" dirty="0"/>
                        <a:t> </a:t>
                      </a:r>
                      <a:r>
                        <a:rPr lang="en-US" sz="2400" dirty="0" err="1"/>
                        <a:t>tương</a:t>
                      </a:r>
                      <a:r>
                        <a:rPr lang="en-US" sz="2400" dirty="0"/>
                        <a:t> lai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để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để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1/21/2026 3:12:08 PM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21</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1/21/2026 3:12:08 PM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22</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lại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để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độ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1/21/2026 3:12:08 PM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23</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lại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lại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lại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lại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1/21/2026 3:12:08 PM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24</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để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để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DC490393-FF8A-49AA-8578-AB3F5F8D0BB4}" type="datetime9">
              <a:rPr lang="en-US" smtClean="0"/>
              <a:t>1/21/2026 3:12:08 PM</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25</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độ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1/21/2026 3:12:08 PM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độ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độ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a:t>độ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1/21/2026 3:12:08 PM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để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1/21/2026 3:12:08 PM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độ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1/21/2026 3:12:08 PM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1F1F2-2CC6-E930-D0A0-A6F5B7B8B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AF3D2-EEB5-CDD3-9D7C-92D1523B5CEB}"/>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5" name="Date Placeholder 4">
            <a:extLst>
              <a:ext uri="{FF2B5EF4-FFF2-40B4-BE49-F238E27FC236}">
                <a16:creationId xmlns:a16="http://schemas.microsoft.com/office/drawing/2014/main" id="{810A6D00-7907-A073-62D7-F3653308C165}"/>
              </a:ext>
            </a:extLst>
          </p:cNvPr>
          <p:cNvSpPr>
            <a:spLocks noGrp="1"/>
          </p:cNvSpPr>
          <p:nvPr>
            <p:ph type="dt" sz="half" idx="10"/>
          </p:nvPr>
        </p:nvSpPr>
        <p:spPr/>
        <p:txBody>
          <a:bodyPr/>
          <a:lstStyle/>
          <a:p>
            <a:fld id="{59CDC41D-1EE2-4403-B754-48819EFAEC47}" type="datetime9">
              <a:rPr lang="en-US" smtClean="0"/>
              <a:t>1/21/2026 3:12:08 PM</a:t>
            </a:fld>
            <a:endParaRPr lang="en-US"/>
          </a:p>
        </p:txBody>
      </p:sp>
      <p:sp>
        <p:nvSpPr>
          <p:cNvPr id="6" name="Footer Placeholder 5">
            <a:extLst>
              <a:ext uri="{FF2B5EF4-FFF2-40B4-BE49-F238E27FC236}">
                <a16:creationId xmlns:a16="http://schemas.microsoft.com/office/drawing/2014/main" id="{21799296-2AB7-F1C8-E104-DA4EC5562380}"/>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D0F86A13-4D4A-F09A-F7B6-98D9FB188FD6}"/>
              </a:ext>
            </a:extLst>
          </p:cNvPr>
          <p:cNvSpPr>
            <a:spLocks noGrp="1"/>
          </p:cNvSpPr>
          <p:nvPr>
            <p:ph type="sldNum" sz="quarter" idx="12"/>
          </p:nvPr>
        </p:nvSpPr>
        <p:spPr/>
        <p:txBody>
          <a:bodyPr/>
          <a:lstStyle/>
          <a:p>
            <a:fld id="{81097CE2-82D9-4ED5-9F0C-F9C654B904AA}" type="slidenum">
              <a:rPr lang="en-US" smtClean="0"/>
              <a:t>7</a:t>
            </a:fld>
            <a:endParaRPr lang="en-US" dirty="0"/>
          </a:p>
        </p:txBody>
      </p:sp>
      <p:sp>
        <p:nvSpPr>
          <p:cNvPr id="12" name="TextBox 11">
            <a:extLst>
              <a:ext uri="{FF2B5EF4-FFF2-40B4-BE49-F238E27FC236}">
                <a16:creationId xmlns:a16="http://schemas.microsoft.com/office/drawing/2014/main" id="{896631AF-80A1-FF4C-6B9A-0E41A21D5475}"/>
              </a:ext>
            </a:extLst>
          </p:cNvPr>
          <p:cNvSpPr txBox="1"/>
          <p:nvPr/>
        </p:nvSpPr>
        <p:spPr>
          <a:xfrm>
            <a:off x="637409" y="1296584"/>
            <a:ext cx="3477392" cy="3693319"/>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PWM:</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PWM là kỹ thuật điều khiển công suất bằng cách thay đổi tỉ lệ thời gian bật/tắt của tín hiệu số. Duty cycle càng lớn thì điện áp trung bình càng cao (LED càng sáng).</a:t>
            </a:r>
          </a:p>
          <a:p>
            <a:pPr>
              <a:buNone/>
            </a:pPr>
            <a:r>
              <a:rPr lang="vi-VN" b="1" dirty="0">
                <a:latin typeface="Calibri" panose="020F0502020204030204" pitchFamily="34" charset="0"/>
                <a:ea typeface="Calibri" panose="020F0502020204030204" pitchFamily="34" charset="0"/>
                <a:cs typeface="Calibri" panose="020F0502020204030204" pitchFamily="34" charset="0"/>
              </a:rPr>
              <a:t>Quét LED:</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Quét LED là cách bật các LED (hoặc từng chữ số) luân phiên rất nhanh thay vì bật tất cả cùng lúc. Nhờ quét nhanh, mắt người thấy như các LED sáng đồng thời và giúp giảm số chân điều khiển.</a:t>
            </a:r>
          </a:p>
        </p:txBody>
      </p:sp>
      <p:pic>
        <p:nvPicPr>
          <p:cNvPr id="1026" name="Picture 2" descr="7 segments displays multiplexing - Displays - Arduino Forum">
            <a:extLst>
              <a:ext uri="{FF2B5EF4-FFF2-40B4-BE49-F238E27FC236}">
                <a16:creationId xmlns:a16="http://schemas.microsoft.com/office/drawing/2014/main" id="{DDCEEFA0-0E9D-3090-5107-7ACDFC19A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735" y="3429000"/>
            <a:ext cx="7038846" cy="2656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lse Width Modulation - SparkFun Learn">
            <a:extLst>
              <a:ext uri="{FF2B5EF4-FFF2-40B4-BE49-F238E27FC236}">
                <a16:creationId xmlns:a16="http://schemas.microsoft.com/office/drawing/2014/main" id="{D4F003B2-ED40-CF70-B457-B9D805449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735" y="671893"/>
            <a:ext cx="3872063" cy="26568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7ADABA9-ED2C-4A20-333A-1BFC740B1978}"/>
              </a:ext>
            </a:extLst>
          </p:cNvPr>
          <p:cNvPicPr>
            <a:picLocks noChangeAspect="1"/>
          </p:cNvPicPr>
          <p:nvPr/>
        </p:nvPicPr>
        <p:blipFill>
          <a:blip r:embed="rId5"/>
          <a:stretch>
            <a:fillRect/>
          </a:stretch>
        </p:blipFill>
        <p:spPr>
          <a:xfrm>
            <a:off x="8333220" y="671893"/>
            <a:ext cx="3701625" cy="1386728"/>
          </a:xfrm>
          <a:prstGeom prst="rect">
            <a:avLst/>
          </a:prstGeom>
        </p:spPr>
      </p:pic>
    </p:spTree>
    <p:extLst>
      <p:ext uri="{BB962C8B-B14F-4D97-AF65-F5344CB8AC3E}">
        <p14:creationId xmlns:p14="http://schemas.microsoft.com/office/powerpoint/2010/main" val="388587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620916429"/>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để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để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để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1/21/2026 3:12:08 PM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8</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298703" y="199140"/>
            <a:ext cx="8321421" cy="702303"/>
          </a:xfrm>
        </p:spPr>
        <p:txBody>
          <a:bodyPr>
            <a:normAutofit fontScale="90000"/>
          </a:bodyPr>
          <a:lstStyle/>
          <a:p>
            <a:r>
              <a:rPr lang="en-US" sz="3600" b="1" dirty="0"/>
              <a:t>2.1 Hiển </a:t>
            </a:r>
            <a:r>
              <a:rPr lang="en-US" sz="3600" b="1" dirty="0" err="1"/>
              <a:t>thị</a:t>
            </a:r>
            <a:r>
              <a:rPr lang="en-US" sz="3600" b="1" dirty="0"/>
              <a:t> </a:t>
            </a:r>
            <a:r>
              <a:rPr lang="en-US" sz="3600" b="1" dirty="0" err="1"/>
              <a:t>các</a:t>
            </a:r>
            <a:r>
              <a:rPr lang="en-US" sz="3600" b="1" dirty="0"/>
              <a:t> </a:t>
            </a:r>
            <a:r>
              <a:rPr lang="en-US" sz="3600" b="1" dirty="0" err="1"/>
              <a:t>chữ</a:t>
            </a:r>
            <a:r>
              <a:rPr lang="en-US" sz="3600" b="1" dirty="0"/>
              <a:t> </a:t>
            </a:r>
            <a:r>
              <a:rPr lang="en-US" sz="3600" b="1" dirty="0" err="1"/>
              <a:t>số</a:t>
            </a:r>
            <a:r>
              <a:rPr lang="en-US" sz="3600" b="1" dirty="0"/>
              <a:t> </a:t>
            </a:r>
            <a:r>
              <a:rPr lang="en-US" sz="3600" b="1" dirty="0" err="1"/>
              <a:t>lên</a:t>
            </a:r>
            <a:r>
              <a:rPr lang="en-US" sz="3600" b="1" dirty="0"/>
              <a:t> LED 7 </a:t>
            </a:r>
            <a:r>
              <a:rPr lang="en-US" sz="3600" b="1" dirty="0" err="1"/>
              <a:t>thanh</a:t>
            </a:r>
            <a:endParaRPr lang="en-US" sz="3600"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1/21/2026 3:12:08 PM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9</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3972042654"/>
              </p:ext>
            </p:extLst>
          </p:nvPr>
        </p:nvGraphicFramePr>
        <p:xfrm>
          <a:off x="710665" y="901443"/>
          <a:ext cx="10770669" cy="4733002"/>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để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testbench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9992952"/>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lại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định (</a:t>
                      </a:r>
                      <a:r>
                        <a:rPr lang="en-US" sz="1400" dirty="0" err="1">
                          <a:latin typeface="Arial" panose="020B0604020202020204" pitchFamily="34" charset="0"/>
                          <a:cs typeface="Arial" panose="020B0604020202020204" pitchFamily="34" charset="0"/>
                        </a:rPr>
                        <a:t>đầy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lớp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75416498"/>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1115"/>
                  </a:ext>
                </a:extLst>
              </a:tr>
            </a:tbl>
          </a:graphicData>
        </a:graphic>
      </p:graphicFrame>
    </p:spTree>
    <p:extLst>
      <p:ext uri="{BB962C8B-B14F-4D97-AF65-F5344CB8AC3E}">
        <p14:creationId xmlns:p14="http://schemas.microsoft.com/office/powerpoint/2010/main" val="428465458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1233</TotalTime>
  <Words>3002</Words>
  <Application>Microsoft Office PowerPoint</Application>
  <PresentationFormat>Widescreen</PresentationFormat>
  <Paragraphs>392</Paragraphs>
  <Slides>25</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2.1 Hiển thị các chữ số lên LED 7 thanh</vt:lpstr>
      <vt:lpstr>2.1 Hiển thị các chữ số lên LED 7 thanh</vt:lpstr>
      <vt:lpstr>2.2 Hiển thị nhiệt độ với cảm biến ADT7420 với giao thức I2C</vt:lpstr>
      <vt:lpstr>2.2 Hiển thị nhiệt độ với cảm biến ADT7420 với giao thức I2C</vt:lpstr>
      <vt:lpstr>2.2 Hiển thị nhiệt độ với cảm biến ADT7420 với giao thức I2C</vt:lpstr>
      <vt:lpstr>2.3 Hiển thị góc xoay với cảm biến ADXL362 với giao thức SPI</vt:lpstr>
      <vt:lpstr>2.3 Hiển thị góc xoay với cảm biến ADXL362 với giao thức SPI</vt:lpstr>
      <vt:lpstr>2.3 Hiển thị góc xoay với cảm biến ADXL362 với giao thức SPI</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92</cp:revision>
  <dcterms:created xsi:type="dcterms:W3CDTF">2026-01-07T02:47:33Z</dcterms:created>
  <dcterms:modified xsi:type="dcterms:W3CDTF">2026-01-21T08:27:22Z</dcterms:modified>
</cp:coreProperties>
</file>